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268" r:id="rId2"/>
    <p:sldId id="279" r:id="rId3"/>
    <p:sldId id="269" r:id="rId4"/>
    <p:sldId id="270" r:id="rId5"/>
    <p:sldId id="280" r:id="rId6"/>
    <p:sldId id="271" r:id="rId7"/>
    <p:sldId id="272" r:id="rId8"/>
    <p:sldId id="273" r:id="rId9"/>
    <p:sldId id="281" r:id="rId10"/>
    <p:sldId id="282" r:id="rId11"/>
    <p:sldId id="283" r:id="rId12"/>
    <p:sldId id="284" r:id="rId13"/>
    <p:sldId id="285" r:id="rId14"/>
    <p:sldId id="275" r:id="rId15"/>
    <p:sldId id="286" r:id="rId16"/>
    <p:sldId id="287" r:id="rId17"/>
    <p:sldId id="274" r:id="rId18"/>
    <p:sldId id="277" r:id="rId19"/>
    <p:sldId id="27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0" d="100"/>
          <a:sy n="80" d="100"/>
        </p:scale>
        <p:origin x="100" y="44"/>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CFF1E9-C400-4787-9EBE-7E2369A40695}" type="doc">
      <dgm:prSet loTypeId="urn:microsoft.com/office/officeart/2011/layout/InterconnectedBlockProcess" loCatId="process" qsTypeId="urn:microsoft.com/office/officeart/2005/8/quickstyle/simple3" qsCatId="simple" csTypeId="urn:microsoft.com/office/officeart/2005/8/colors/accent1_2" csCatId="accent1" phldr="1"/>
      <dgm:spPr/>
      <dgm:t>
        <a:bodyPr/>
        <a:lstStyle/>
        <a:p>
          <a:endParaRPr lang="en-US"/>
        </a:p>
      </dgm:t>
    </dgm:pt>
    <dgm:pt modelId="{9973DBD4-90CD-4290-8BFE-98DD059D9533}">
      <dgm:prSet phldrT="[Text]"/>
      <dgm:spPr/>
      <dgm:t>
        <a:bodyPr/>
        <a:lstStyle/>
        <a:p>
          <a:r>
            <a:rPr lang="en-US" dirty="0"/>
            <a:t>Java</a:t>
          </a:r>
        </a:p>
      </dgm:t>
      <dgm:extLst>
        <a:ext uri="{E40237B7-FDA0-4F09-8148-C483321AD2D9}">
          <dgm14:cNvPr xmlns:dgm14="http://schemas.microsoft.com/office/drawing/2010/diagram" id="0" name="" title="Step 1 heading "/>
        </a:ext>
      </dgm:extLst>
    </dgm:pt>
    <dgm:pt modelId="{103DDE2D-4BA9-46E4-B7D5-20AC68D5AF79}" type="parTrans" cxnId="{BE946E77-33F8-4D64-A0D4-AF0C74135D36}">
      <dgm:prSet/>
      <dgm:spPr/>
      <dgm:t>
        <a:bodyPr/>
        <a:lstStyle/>
        <a:p>
          <a:endParaRPr lang="en-US"/>
        </a:p>
      </dgm:t>
    </dgm:pt>
    <dgm:pt modelId="{C2971989-7AAA-42A2-A4EF-884E090F6962}" type="sibTrans" cxnId="{BE946E77-33F8-4D64-A0D4-AF0C74135D36}">
      <dgm:prSet/>
      <dgm:spPr/>
      <dgm:t>
        <a:bodyPr/>
        <a:lstStyle/>
        <a:p>
          <a:endParaRPr lang="en-US"/>
        </a:p>
      </dgm:t>
    </dgm:pt>
    <dgm:pt modelId="{DC116BB7-7E08-4371-8427-129FC519EAC3}">
      <dgm:prSet phldrT="[Text]"/>
      <dgm:spPr/>
      <dgm:t>
        <a:bodyPr/>
        <a:lstStyle/>
        <a:p>
          <a:r>
            <a:rPr lang="en-US" dirty="0"/>
            <a:t>XML</a:t>
          </a:r>
        </a:p>
      </dgm:t>
      <dgm:extLst>
        <a:ext uri="{E40237B7-FDA0-4F09-8148-C483321AD2D9}">
          <dgm14:cNvPr xmlns:dgm14="http://schemas.microsoft.com/office/drawing/2010/diagram" id="0" name="" title="Step 2 heading"/>
        </a:ext>
      </dgm:extLst>
    </dgm:pt>
    <dgm:pt modelId="{D9D289B4-455D-4A02-8505-A4AF490B105A}" type="parTrans" cxnId="{CB4B7FE7-8AFF-4751-A507-684CB9536E49}">
      <dgm:prSet/>
      <dgm:spPr/>
      <dgm:t>
        <a:bodyPr/>
        <a:lstStyle/>
        <a:p>
          <a:endParaRPr lang="en-US"/>
        </a:p>
      </dgm:t>
    </dgm:pt>
    <dgm:pt modelId="{0DFF8ADE-93F1-470A-9A46-AAD178A95DAC}" type="sibTrans" cxnId="{CB4B7FE7-8AFF-4751-A507-684CB9536E49}">
      <dgm:prSet/>
      <dgm:spPr/>
      <dgm:t>
        <a:bodyPr/>
        <a:lstStyle/>
        <a:p>
          <a:endParaRPr lang="en-US"/>
        </a:p>
      </dgm:t>
    </dgm:pt>
    <dgm:pt modelId="{7947CEE9-5A28-46C4-A03A-3C8C5E37DF87}">
      <dgm:prSet phldrT="[Text]"/>
      <dgm:spPr/>
      <dgm:t>
        <a:bodyPr/>
        <a:lstStyle/>
        <a:p>
          <a:r>
            <a:rPr lang="en-US" dirty="0"/>
            <a:t>Java is a general-purpose programming language that is class-based, object-oriented, and designed to have as few implementation dependencies as possible. It is intended to let application developers write once, run anywhere (WORA), meaning that compiled Java code can run on all platforms that support Java without the need for recompilation. Java applications are typically compiled to bytecode that can run on any Java virtual machine (JVM) regardless of the underlying computer architecture. The syntax of Java is similar to C and C++, but it has fewer low-level facilities than either of them. As of 2019, Java was one of the most popular programming languages in use according to GitHub, particularly for client-server web applications, with a reported 9 million developers.</a:t>
          </a:r>
        </a:p>
      </dgm:t>
      <dgm:extLst>
        <a:ext uri="{E40237B7-FDA0-4F09-8148-C483321AD2D9}">
          <dgm14:cNvPr xmlns:dgm14="http://schemas.microsoft.com/office/drawing/2010/diagram" id="0" name="" title="Step 1 task description"/>
        </a:ext>
      </dgm:extLst>
    </dgm:pt>
    <dgm:pt modelId="{BF51C53E-E658-496D-9C60-FC71F03FB86F}" type="parTrans" cxnId="{9C1AFC09-ACFD-4642-A98C-0A3856C5CEAD}">
      <dgm:prSet/>
      <dgm:spPr/>
      <dgm:t>
        <a:bodyPr/>
        <a:lstStyle/>
        <a:p>
          <a:endParaRPr lang="en-US"/>
        </a:p>
      </dgm:t>
    </dgm:pt>
    <dgm:pt modelId="{456F42C0-B429-4FE8-B163-6E1DA1EE39B8}" type="sibTrans" cxnId="{9C1AFC09-ACFD-4642-A98C-0A3856C5CEAD}">
      <dgm:prSet/>
      <dgm:spPr/>
      <dgm:t>
        <a:bodyPr/>
        <a:lstStyle/>
        <a:p>
          <a:endParaRPr lang="en-US"/>
        </a:p>
      </dgm:t>
    </dgm:pt>
    <dgm:pt modelId="{CDA36253-46B1-4579-98B8-8C5F85390E57}">
      <dgm:prSet phldrT="[Text]"/>
      <dgm:spPr/>
      <dgm:t>
        <a:bodyPr/>
        <a:lstStyle/>
        <a:p>
          <a:r>
            <a:rPr lang="en-US" dirty="0"/>
            <a:t>Task Description</a:t>
          </a:r>
        </a:p>
      </dgm:t>
      <dgm:extLst>
        <a:ext uri="{E40237B7-FDA0-4F09-8148-C483321AD2D9}">
          <dgm14:cNvPr xmlns:dgm14="http://schemas.microsoft.com/office/drawing/2010/diagram" id="0" name="" title="Step 2 task description"/>
        </a:ext>
      </dgm:extLst>
    </dgm:pt>
    <dgm:pt modelId="{ACEAB6EC-AA1D-4924-9607-920AF547F530}" type="parTrans" cxnId="{CBE684EA-7285-45DB-BE1C-833E3F4C7507}">
      <dgm:prSet/>
      <dgm:spPr/>
      <dgm:t>
        <a:bodyPr/>
        <a:lstStyle/>
        <a:p>
          <a:endParaRPr lang="en-US"/>
        </a:p>
      </dgm:t>
    </dgm:pt>
    <dgm:pt modelId="{EBAFA115-C9A8-4243-8E32-FA3EB149282E}" type="sibTrans" cxnId="{CBE684EA-7285-45DB-BE1C-833E3F4C7507}">
      <dgm:prSet/>
      <dgm:spPr/>
      <dgm:t>
        <a:bodyPr/>
        <a:lstStyle/>
        <a:p>
          <a:endParaRPr lang="en-US"/>
        </a:p>
      </dgm:t>
    </dgm:pt>
    <dgm:pt modelId="{10FE6316-23EE-47CE-9B89-BC8C073B5E7A}">
      <dgm:prSet phldrT="[Text]"/>
      <dgm:spPr/>
      <dgm:t>
        <a:bodyPr/>
        <a:lstStyle/>
        <a:p>
          <a:r>
            <a:rPr lang="en-US" dirty="0"/>
            <a:t>Task Description</a:t>
          </a:r>
        </a:p>
      </dgm:t>
      <dgm:extLst>
        <a:ext uri="{E40237B7-FDA0-4F09-8148-C483321AD2D9}">
          <dgm14:cNvPr xmlns:dgm14="http://schemas.microsoft.com/office/drawing/2010/diagram" id="0" name="" title="Step 3 task description"/>
        </a:ext>
      </dgm:extLst>
    </dgm:pt>
    <dgm:pt modelId="{66F05F6C-B4CE-4631-9053-DB7483C5405C}" type="parTrans" cxnId="{BB09ACB8-BFE3-46F8-BAE2-FF819A707017}">
      <dgm:prSet/>
      <dgm:spPr/>
      <dgm:t>
        <a:bodyPr/>
        <a:lstStyle/>
        <a:p>
          <a:endParaRPr lang="en-US"/>
        </a:p>
      </dgm:t>
    </dgm:pt>
    <dgm:pt modelId="{22B2D49C-3B9C-4707-B418-835FAE5F964C}" type="sibTrans" cxnId="{BB09ACB8-BFE3-46F8-BAE2-FF819A707017}">
      <dgm:prSet/>
      <dgm:spPr/>
      <dgm:t>
        <a:bodyPr/>
        <a:lstStyle/>
        <a:p>
          <a:endParaRPr lang="en-US"/>
        </a:p>
      </dgm:t>
    </dgm:pt>
    <dgm:pt modelId="{7CECA0AB-610B-40F3-B090-6F1635DEEBA3}">
      <dgm:prSet phldrT="[Text]"/>
      <dgm:spPr/>
      <dgm:t>
        <a:bodyPr/>
        <a:lstStyle/>
        <a:p>
          <a:r>
            <a:rPr lang="en-US" dirty="0" err="1"/>
            <a:t>FireBase</a:t>
          </a:r>
          <a:endParaRPr lang="en-US" dirty="0"/>
        </a:p>
      </dgm:t>
      <dgm:extLst>
        <a:ext uri="{E40237B7-FDA0-4F09-8148-C483321AD2D9}">
          <dgm14:cNvPr xmlns:dgm14="http://schemas.microsoft.com/office/drawing/2010/diagram" id="0" name="" title="Step 3 heading"/>
        </a:ext>
      </dgm:extLst>
    </dgm:pt>
    <dgm:pt modelId="{BAF2E384-230D-4858-9CE7-77AA704A69F6}" type="parTrans" cxnId="{08C14A99-C365-4AD5-A145-67440E119CFE}">
      <dgm:prSet/>
      <dgm:spPr/>
      <dgm:t>
        <a:bodyPr/>
        <a:lstStyle/>
        <a:p>
          <a:endParaRPr lang="en-US"/>
        </a:p>
      </dgm:t>
    </dgm:pt>
    <dgm:pt modelId="{2688901E-AE32-4DA5-A99E-0AC13433ABD5}" type="sibTrans" cxnId="{08C14A99-C365-4AD5-A145-67440E119CFE}">
      <dgm:prSet/>
      <dgm:spPr/>
      <dgm:t>
        <a:bodyPr/>
        <a:lstStyle/>
        <a:p>
          <a:endParaRPr lang="en-US"/>
        </a:p>
      </dgm:t>
    </dgm:pt>
    <dgm:pt modelId="{E5D5FDE9-09F2-4152-A9EB-74D498122667}">
      <dgm:prSet phldrT="[Text]"/>
      <dgm:spPr/>
      <dgm:t>
        <a:bodyPr/>
        <a:lstStyle/>
        <a:p>
          <a:r>
            <a:rPr lang="en-US" dirty="0"/>
            <a:t>Android Studio</a:t>
          </a:r>
        </a:p>
      </dgm:t>
      <dgm:extLst>
        <a:ext uri="{E40237B7-FDA0-4F09-8148-C483321AD2D9}">
          <dgm14:cNvPr xmlns:dgm14="http://schemas.microsoft.com/office/drawing/2010/diagram" id="0" name="" title="Step 3 task description"/>
        </a:ext>
      </dgm:extLst>
    </dgm:pt>
    <dgm:pt modelId="{5817DC0F-F169-41CB-B72D-0AC82CD0D2BA}" type="parTrans" cxnId="{E6768BFB-DAEC-498F-A636-9D076AEC8447}">
      <dgm:prSet/>
      <dgm:spPr/>
      <dgm:t>
        <a:bodyPr/>
        <a:lstStyle/>
        <a:p>
          <a:endParaRPr lang="en-US"/>
        </a:p>
      </dgm:t>
    </dgm:pt>
    <dgm:pt modelId="{6D258A74-4436-4765-8845-37D564ADFB14}" type="sibTrans" cxnId="{E6768BFB-DAEC-498F-A636-9D076AEC8447}">
      <dgm:prSet/>
      <dgm:spPr/>
      <dgm:t>
        <a:bodyPr/>
        <a:lstStyle/>
        <a:p>
          <a:endParaRPr lang="en-US"/>
        </a:p>
      </dgm:t>
    </dgm:pt>
    <dgm:pt modelId="{7F0455E3-8FE8-48E7-822C-D8E8E214DEF4}">
      <dgm:prSet/>
      <dgm:spPr/>
      <dgm:t>
        <a:bodyPr/>
        <a:lstStyle/>
        <a:p>
          <a:r>
            <a:rPr lang="en-US"/>
            <a:t>Extensible Markup Language (XML) is a mark-up language that defines a set of rules for encoding documents in a format that is both human-readable and machine-readable. The World Wide Web Consortium's XML 1.0 Specification</a:t>
          </a:r>
          <a:r>
            <a:rPr lang="en-US" baseline="30000"/>
            <a:t> </a:t>
          </a:r>
          <a:r>
            <a:rPr lang="en-US"/>
            <a:t>of 1998 and several other related specifications</a:t>
          </a:r>
          <a:r>
            <a:rPr lang="en-US" baseline="30000"/>
            <a:t> </a:t>
          </a:r>
          <a:r>
            <a:rPr lang="en-US"/>
            <a:t>- all of them free open standards - define XML.</a:t>
          </a:r>
        </a:p>
      </dgm:t>
    </dgm:pt>
    <dgm:pt modelId="{F0BEA939-7070-4D22-B061-50CD54BC6B5B}" type="parTrans" cxnId="{5067DB36-805F-47F8-B175-8EC2FD1143A1}">
      <dgm:prSet/>
      <dgm:spPr/>
      <dgm:t>
        <a:bodyPr/>
        <a:lstStyle/>
        <a:p>
          <a:endParaRPr lang="en-US"/>
        </a:p>
      </dgm:t>
    </dgm:pt>
    <dgm:pt modelId="{34936C65-333B-4169-9359-005BE6E07B9C}" type="sibTrans" cxnId="{5067DB36-805F-47F8-B175-8EC2FD1143A1}">
      <dgm:prSet/>
      <dgm:spPr/>
      <dgm:t>
        <a:bodyPr/>
        <a:lstStyle/>
        <a:p>
          <a:endParaRPr lang="en-US"/>
        </a:p>
      </dgm:t>
    </dgm:pt>
    <dgm:pt modelId="{A8771430-EB52-4D39-807D-9467021A5CDB}">
      <dgm:prSet/>
      <dgm:spPr/>
      <dgm:t>
        <a:bodyPr/>
        <a:lstStyle/>
        <a:p>
          <a:r>
            <a:rPr lang="en-US"/>
            <a:t>The design goals of XML emphasize simplicity, generality, and usability across the Internet. It is a textual data format with strong support via Unicode for different human languages. Although the design of XML focuses on documents, the language is widely used for the representation of arbitrary data structures such as those used in web services.</a:t>
          </a:r>
        </a:p>
      </dgm:t>
    </dgm:pt>
    <dgm:pt modelId="{67F8A809-8D72-4441-B08E-299275C6A6B4}" type="parTrans" cxnId="{A7743C28-8CA8-4925-8A26-AE79C72C0358}">
      <dgm:prSet/>
      <dgm:spPr/>
      <dgm:t>
        <a:bodyPr/>
        <a:lstStyle/>
        <a:p>
          <a:endParaRPr lang="en-US"/>
        </a:p>
      </dgm:t>
    </dgm:pt>
    <dgm:pt modelId="{9AB0D2C3-8D96-4055-8D99-BD4EE9714196}" type="sibTrans" cxnId="{A7743C28-8CA8-4925-8A26-AE79C72C0358}">
      <dgm:prSet/>
      <dgm:spPr/>
      <dgm:t>
        <a:bodyPr/>
        <a:lstStyle/>
        <a:p>
          <a:endParaRPr lang="en-US"/>
        </a:p>
      </dgm:t>
    </dgm:pt>
    <dgm:pt modelId="{7C21E9A1-4213-42E4-98C8-59C0F6283670}">
      <dgm:prSet/>
      <dgm:spPr/>
      <dgm:t>
        <a:bodyPr/>
        <a:lstStyle/>
        <a:p>
          <a:r>
            <a:rPr lang="en-US"/>
            <a:t>Several schema systems exist to aid in the definition of XML-based languages, while programmers have developed many application programming interfaces (APIs) to aid the processing of XML data</a:t>
          </a:r>
        </a:p>
      </dgm:t>
    </dgm:pt>
    <dgm:pt modelId="{71B0317D-BF27-4EC2-82C7-B38AFE2A3E56}" type="parTrans" cxnId="{B5AB2384-CA19-4E8F-9286-95A2F4FFA7ED}">
      <dgm:prSet/>
      <dgm:spPr/>
      <dgm:t>
        <a:bodyPr/>
        <a:lstStyle/>
        <a:p>
          <a:endParaRPr lang="en-US"/>
        </a:p>
      </dgm:t>
    </dgm:pt>
    <dgm:pt modelId="{9F6AC369-8825-422B-8AD2-774A14A8C88F}" type="sibTrans" cxnId="{B5AB2384-CA19-4E8F-9286-95A2F4FFA7ED}">
      <dgm:prSet/>
      <dgm:spPr/>
      <dgm:t>
        <a:bodyPr/>
        <a:lstStyle/>
        <a:p>
          <a:endParaRPr lang="en-US"/>
        </a:p>
      </dgm:t>
    </dgm:pt>
    <dgm:pt modelId="{CE3B7AFD-A0C1-46FC-931A-9C2A283BF6BA}">
      <dgm:prSet/>
      <dgm:spPr/>
      <dgm:t>
        <a:bodyPr/>
        <a:lstStyle/>
        <a:p>
          <a:pPr>
            <a:buFont typeface="+mj-lt"/>
            <a:buAutoNum type="arabicPeriod"/>
          </a:pPr>
          <a:r>
            <a:rPr lang="en-US" b="1"/>
            <a:t>Firebase Realtime Database </a:t>
          </a:r>
          <a:endParaRPr lang="en-US"/>
        </a:p>
      </dgm:t>
    </dgm:pt>
    <dgm:pt modelId="{433EFC7B-F897-45FE-8FCE-A2317AD31C68}" type="parTrans" cxnId="{34D58DE3-0DA5-4D60-8324-976A8FDD3448}">
      <dgm:prSet/>
      <dgm:spPr/>
      <dgm:t>
        <a:bodyPr/>
        <a:lstStyle/>
        <a:p>
          <a:endParaRPr lang="en-US"/>
        </a:p>
      </dgm:t>
    </dgm:pt>
    <dgm:pt modelId="{36A5E0CC-F075-4868-B9E7-450504B118E5}" type="sibTrans" cxnId="{34D58DE3-0DA5-4D60-8324-976A8FDD3448}">
      <dgm:prSet/>
      <dgm:spPr/>
      <dgm:t>
        <a:bodyPr/>
        <a:lstStyle/>
        <a:p>
          <a:endParaRPr lang="en-US"/>
        </a:p>
      </dgm:t>
    </dgm:pt>
    <dgm:pt modelId="{5BA3B190-8CF0-4093-9994-68695E1FADB4}">
      <dgm:prSet/>
      <dgm:spPr/>
      <dgm:t>
        <a:bodyPr/>
        <a:lstStyle/>
        <a:p>
          <a:r>
            <a:rPr lang="en-US"/>
            <a:t>The Firebase Realtime Database is cloud-hosted. Data is stored as JSON and synchronized in real-time to every connected client. When you build cross-platform apps with our iOS, Android, and JavaScript SDKs, all of your clients share one Realtime Database instance and automatically receive updates with the newest data.</a:t>
          </a:r>
        </a:p>
      </dgm:t>
    </dgm:pt>
    <dgm:pt modelId="{4B731E08-5BE2-4E55-9C00-DB7D00461430}" type="parTrans" cxnId="{E849C8EA-046C-44C6-BC45-C1AC8BD6CC39}">
      <dgm:prSet/>
      <dgm:spPr/>
      <dgm:t>
        <a:bodyPr/>
        <a:lstStyle/>
        <a:p>
          <a:endParaRPr lang="en-US"/>
        </a:p>
      </dgm:t>
    </dgm:pt>
    <dgm:pt modelId="{F8D8B3EE-257A-4764-8620-E60589ECCC64}" type="sibTrans" cxnId="{E849C8EA-046C-44C6-BC45-C1AC8BD6CC39}">
      <dgm:prSet/>
      <dgm:spPr/>
      <dgm:t>
        <a:bodyPr/>
        <a:lstStyle/>
        <a:p>
          <a:endParaRPr lang="en-US"/>
        </a:p>
      </dgm:t>
    </dgm:pt>
    <dgm:pt modelId="{BDED250E-F430-40A8-9934-86A04147E9F6}">
      <dgm:prSet/>
      <dgm:spPr/>
      <dgm:t>
        <a:bodyPr/>
        <a:lstStyle/>
        <a:p>
          <a:endParaRPr lang="en-US"/>
        </a:p>
      </dgm:t>
    </dgm:pt>
    <dgm:pt modelId="{96C2BA9A-DB9D-4991-BC78-931EBCBF92CE}" type="parTrans" cxnId="{BBBCFB6F-4A85-4505-AE64-93FF76941E0E}">
      <dgm:prSet/>
      <dgm:spPr/>
      <dgm:t>
        <a:bodyPr/>
        <a:lstStyle/>
        <a:p>
          <a:endParaRPr lang="en-US"/>
        </a:p>
      </dgm:t>
    </dgm:pt>
    <dgm:pt modelId="{28B272B7-65E9-482C-9489-A53751AA914B}" type="sibTrans" cxnId="{BBBCFB6F-4A85-4505-AE64-93FF76941E0E}">
      <dgm:prSet/>
      <dgm:spPr/>
      <dgm:t>
        <a:bodyPr/>
        <a:lstStyle/>
        <a:p>
          <a:endParaRPr lang="en-US"/>
        </a:p>
      </dgm:t>
    </dgm:pt>
    <dgm:pt modelId="{D929A394-2F7A-401A-A800-AA493CCEDF6C}">
      <dgm:prSet/>
      <dgm:spPr/>
      <dgm:t>
        <a:bodyPr/>
        <a:lstStyle/>
        <a:p>
          <a:r>
            <a:rPr lang="en-US"/>
            <a:t>The Realtime Database provides a flexible, expression-based rules language, called Firebase Realtime Database Security Rules, to define how your data should be structured and when data can be read from or written to. When integrated with Firebase Authentication, developers can define who has access to what data, and how they can access it.</a:t>
          </a:r>
        </a:p>
      </dgm:t>
    </dgm:pt>
    <dgm:pt modelId="{05ED4F89-160C-438F-ADF6-A4B7AB2047EA}" type="parTrans" cxnId="{9C48E0AA-6EEE-499A-98DC-CA180DC7DC3F}">
      <dgm:prSet/>
      <dgm:spPr/>
      <dgm:t>
        <a:bodyPr/>
        <a:lstStyle/>
        <a:p>
          <a:endParaRPr lang="en-US"/>
        </a:p>
      </dgm:t>
    </dgm:pt>
    <dgm:pt modelId="{CCABA3D9-6A3D-40FF-B82D-424953A398F2}" type="sibTrans" cxnId="{9C48E0AA-6EEE-499A-98DC-CA180DC7DC3F}">
      <dgm:prSet/>
      <dgm:spPr/>
      <dgm:t>
        <a:bodyPr/>
        <a:lstStyle/>
        <a:p>
          <a:endParaRPr lang="en-US"/>
        </a:p>
      </dgm:t>
    </dgm:pt>
    <dgm:pt modelId="{E3C85067-590F-4419-BAE6-633F20FA2674}">
      <dgm:prSet/>
      <dgm:spPr/>
      <dgm:t>
        <a:bodyPr/>
        <a:lstStyle/>
        <a:p>
          <a:endParaRPr lang="en-US"/>
        </a:p>
      </dgm:t>
    </dgm:pt>
    <dgm:pt modelId="{B6E8CC4B-ACA5-4E82-8C91-933E784B9B48}" type="parTrans" cxnId="{62B7C014-A256-4440-9D91-78786244A552}">
      <dgm:prSet/>
      <dgm:spPr/>
      <dgm:t>
        <a:bodyPr/>
        <a:lstStyle/>
        <a:p>
          <a:endParaRPr lang="en-US"/>
        </a:p>
      </dgm:t>
    </dgm:pt>
    <dgm:pt modelId="{90F4518A-65E9-4603-9A10-96E20C5346AA}" type="sibTrans" cxnId="{62B7C014-A256-4440-9D91-78786244A552}">
      <dgm:prSet/>
      <dgm:spPr/>
      <dgm:t>
        <a:bodyPr/>
        <a:lstStyle/>
        <a:p>
          <a:endParaRPr lang="en-US"/>
        </a:p>
      </dgm:t>
    </dgm:pt>
    <dgm:pt modelId="{B83B05AC-EE16-4311-B22B-C9126A16FAB5}">
      <dgm:prSet/>
      <dgm:spPr/>
      <dgm:t>
        <a:bodyPr/>
        <a:lstStyle/>
        <a:p>
          <a:r>
            <a:rPr lang="en-US"/>
            <a:t>The Realtime Database is a NoSQL database and as such has different optimizations and functionality compared to a relational database. The Realtime Database API is designed to only allow operations that can be executed quickly. This enables you to build a great Real-time experience that can serve millions of users without compromising on responsiveness.</a:t>
          </a:r>
        </a:p>
      </dgm:t>
    </dgm:pt>
    <dgm:pt modelId="{9A212613-6F9F-4746-B917-CC63CC3A4BD4}" type="parTrans" cxnId="{171AAD5B-606F-4390-B23C-017A7BB6EAD6}">
      <dgm:prSet/>
      <dgm:spPr/>
      <dgm:t>
        <a:bodyPr/>
        <a:lstStyle/>
        <a:p>
          <a:endParaRPr lang="en-US"/>
        </a:p>
      </dgm:t>
    </dgm:pt>
    <dgm:pt modelId="{10D38E06-4AF2-4914-84DF-559F9C6F4234}" type="sibTrans" cxnId="{171AAD5B-606F-4390-B23C-017A7BB6EAD6}">
      <dgm:prSet/>
      <dgm:spPr/>
      <dgm:t>
        <a:bodyPr/>
        <a:lstStyle/>
        <a:p>
          <a:endParaRPr lang="en-US"/>
        </a:p>
      </dgm:t>
    </dgm:pt>
    <dgm:pt modelId="{6C33EEB4-0A70-41BC-BA11-69ACA8909F70}">
      <dgm:prSet/>
      <dgm:spPr/>
      <dgm:t>
        <a:bodyPr/>
        <a:lstStyle/>
        <a:p>
          <a:pPr>
            <a:buFont typeface="+mj-lt"/>
            <a:buAutoNum type="arabicPeriod"/>
          </a:pPr>
          <a:r>
            <a:rPr lang="en-US" b="1"/>
            <a:t>Firebase Cloud Messaging</a:t>
          </a:r>
          <a:endParaRPr lang="en-US"/>
        </a:p>
      </dgm:t>
    </dgm:pt>
    <dgm:pt modelId="{82C8D37B-57E5-4CB3-AC3D-7CD7EFFCCFA7}" type="parTrans" cxnId="{0E6D61C2-1747-4B74-9113-F8BAE0716B90}">
      <dgm:prSet/>
      <dgm:spPr/>
      <dgm:t>
        <a:bodyPr/>
        <a:lstStyle/>
        <a:p>
          <a:endParaRPr lang="en-US"/>
        </a:p>
      </dgm:t>
    </dgm:pt>
    <dgm:pt modelId="{36A3A990-D2B1-47DF-9307-2A4796CDCC0D}" type="sibTrans" cxnId="{0E6D61C2-1747-4B74-9113-F8BAE0716B90}">
      <dgm:prSet/>
      <dgm:spPr/>
      <dgm:t>
        <a:bodyPr/>
        <a:lstStyle/>
        <a:p>
          <a:endParaRPr lang="en-US"/>
        </a:p>
      </dgm:t>
    </dgm:pt>
    <dgm:pt modelId="{8A20B7EA-E16F-42EB-A40A-C48EAD00F524}">
      <dgm:prSet/>
      <dgm:spPr/>
      <dgm:t>
        <a:bodyPr/>
        <a:lstStyle/>
        <a:p>
          <a:r>
            <a:rPr lang="en-US"/>
            <a:t>Firebase Cloud Messaging (FCM), formerly known as Google Cloud Messaging (GCM), is a cross-platform cloud solution for messages and notifications for Android, iOS, and web applications, which currently can be used at no cost. Firebase Cloud Messaging allows third-party application developers to send notifications or messages from servers hosted by GCM to users of the platform or end-Users.</a:t>
          </a:r>
        </a:p>
      </dgm:t>
    </dgm:pt>
    <dgm:pt modelId="{79D38D72-FD77-4C2F-8489-8A2D25289FA2}" type="parTrans" cxnId="{1EDD63F0-657F-4393-80FB-2B1212E1A222}">
      <dgm:prSet/>
      <dgm:spPr/>
      <dgm:t>
        <a:bodyPr/>
        <a:lstStyle/>
        <a:p>
          <a:endParaRPr lang="en-US"/>
        </a:p>
      </dgm:t>
    </dgm:pt>
    <dgm:pt modelId="{48A2C19F-0AFD-4B65-8014-CC17D2AB7262}" type="sibTrans" cxnId="{1EDD63F0-657F-4393-80FB-2B1212E1A222}">
      <dgm:prSet/>
      <dgm:spPr/>
      <dgm:t>
        <a:bodyPr/>
        <a:lstStyle/>
        <a:p>
          <a:endParaRPr lang="en-US"/>
        </a:p>
      </dgm:t>
    </dgm:pt>
    <dgm:pt modelId="{FA554073-2675-48A1-AE3E-1E0305783F32}">
      <dgm:prSet/>
      <dgm:spPr/>
      <dgm:t>
        <a:bodyPr/>
        <a:lstStyle/>
        <a:p>
          <a:r>
            <a:rPr lang="en-US"/>
            <a:t>Android software development is the process by which applications are created for devices running the Android Operating System. Google states that"Android apps can be written using Kotlin, Java, and C++ languages" using the Android software development kit(SDK), while using other languages is also possible. All non-JVM languages, such as Go, JavaScript, C, C++, or assembly, need the help of JVM language code that may be supplied by tools, likely with restricted API support. Some programming languages and tools allow cross-platform app support (i.e. for both Android and iOS). Third-party tools, development environments, and language support have also continued to evolve and expand since the initial SDK was released in 2008. The official Android app distribution mechanism to end-users is Google Play; it also allows staged gradual app release, as well as the distribution of pre-release app versions to testers.</a:t>
          </a:r>
        </a:p>
      </dgm:t>
    </dgm:pt>
    <dgm:pt modelId="{DA13EF2C-4349-4A50-95D1-2734C0DF4651}" type="parTrans" cxnId="{A5AA25B0-5047-48DD-B16B-D1F75E202949}">
      <dgm:prSet/>
      <dgm:spPr/>
    </dgm:pt>
    <dgm:pt modelId="{E894417E-0B66-438D-8227-E4A9DE2DF4FA}" type="sibTrans" cxnId="{A5AA25B0-5047-48DD-B16B-D1F75E202949}">
      <dgm:prSet/>
      <dgm:spPr/>
    </dgm:pt>
    <dgm:pt modelId="{60F66113-9CC9-4134-9586-4A5211A944A3}">
      <dgm:prSet/>
      <dgm:spPr/>
      <dgm:t>
        <a:bodyPr/>
        <a:lstStyle/>
        <a:p>
          <a:r>
            <a:rPr lang="en-US"/>
            <a:t>Android software development is the process by which applications are created for devices running the Android Operating System. Google states that"Android apps can be written using Kotlin, Java, and C++ languages" using the Android software development kit(SDK), while using other languages is also possible. All non-JVM languages, such as Go, JavaScript, C, C++, or assembly, need the help of JVM language code that may be supplied by tools, likely with restricted API support. Some programming languages and tools allow cross-platform app support (i.e. for both Android and iOS). Third-party tools, development environments, and language support have also continued to evolve and expand since the initial SDK was released in 2008. The official Android app distribution mechanism to end-users is Google Play; it also allows staged gradual app release, as well as the distribution of pre-release app versions to testers.</a:t>
          </a:r>
        </a:p>
      </dgm:t>
    </dgm:pt>
    <dgm:pt modelId="{E068599C-2090-48B4-84B3-D7BF75D827DC}" type="parTrans" cxnId="{0974CE23-D889-498A-A2CC-E439883EA5B3}">
      <dgm:prSet/>
      <dgm:spPr/>
      <dgm:t>
        <a:bodyPr/>
        <a:lstStyle/>
        <a:p>
          <a:endParaRPr lang="en-US"/>
        </a:p>
      </dgm:t>
    </dgm:pt>
    <dgm:pt modelId="{4A1CC971-0629-4B2F-A79A-732781BDF748}" type="sibTrans" cxnId="{0974CE23-D889-498A-A2CC-E439883EA5B3}">
      <dgm:prSet/>
      <dgm:spPr/>
      <dgm:t>
        <a:bodyPr/>
        <a:lstStyle/>
        <a:p>
          <a:endParaRPr lang="en-US"/>
        </a:p>
      </dgm:t>
    </dgm:pt>
    <dgm:pt modelId="{B75A8043-2A5C-40F5-AB52-84B648833440}" type="pres">
      <dgm:prSet presAssocID="{25CFF1E9-C400-4787-9EBE-7E2369A40695}" presName="Name0" presStyleCnt="0">
        <dgm:presLayoutVars>
          <dgm:chMax val="7"/>
          <dgm:chPref val="5"/>
          <dgm:dir/>
          <dgm:animOne val="branch"/>
          <dgm:animLvl val="lvl"/>
        </dgm:presLayoutVars>
      </dgm:prSet>
      <dgm:spPr/>
    </dgm:pt>
    <dgm:pt modelId="{274A2719-E6EB-475F-A06B-9C11FD0B7854}" type="pres">
      <dgm:prSet presAssocID="{E5D5FDE9-09F2-4152-A9EB-74D498122667}" presName="ChildAccent4" presStyleCnt="0"/>
      <dgm:spPr/>
    </dgm:pt>
    <dgm:pt modelId="{F707B52E-3C5C-4E9E-9D5B-31B37B9C9544}" type="pres">
      <dgm:prSet presAssocID="{E5D5FDE9-09F2-4152-A9EB-74D498122667}" presName="ChildAccent" presStyleLbl="alignImgPlace1" presStyleIdx="0" presStyleCnt="4"/>
      <dgm:spPr/>
    </dgm:pt>
    <dgm:pt modelId="{08AA583B-E184-45B2-BF23-BFBD84691A4B}" type="pres">
      <dgm:prSet presAssocID="{E5D5FDE9-09F2-4152-A9EB-74D498122667}" presName="Child4" presStyleLbl="revTx" presStyleIdx="0" presStyleCnt="0">
        <dgm:presLayoutVars>
          <dgm:chMax val="0"/>
          <dgm:chPref val="0"/>
          <dgm:bulletEnabled val="1"/>
        </dgm:presLayoutVars>
      </dgm:prSet>
      <dgm:spPr/>
    </dgm:pt>
    <dgm:pt modelId="{FF45BDDB-A8B8-493A-B428-6D405B7539EC}" type="pres">
      <dgm:prSet presAssocID="{E5D5FDE9-09F2-4152-A9EB-74D498122667}" presName="Parent4" presStyleLbl="node1" presStyleIdx="0" presStyleCnt="4">
        <dgm:presLayoutVars>
          <dgm:chMax val="2"/>
          <dgm:chPref val="1"/>
          <dgm:bulletEnabled val="1"/>
        </dgm:presLayoutVars>
      </dgm:prSet>
      <dgm:spPr/>
    </dgm:pt>
    <dgm:pt modelId="{12C1E06A-EA1F-4CA8-A626-CC69DDF632FB}" type="pres">
      <dgm:prSet presAssocID="{7CECA0AB-610B-40F3-B090-6F1635DEEBA3}" presName="ChildAccent3" presStyleCnt="0"/>
      <dgm:spPr/>
    </dgm:pt>
    <dgm:pt modelId="{878FC103-C764-4B12-881B-D0533F7D9205}" type="pres">
      <dgm:prSet presAssocID="{7CECA0AB-610B-40F3-B090-6F1635DEEBA3}" presName="ChildAccent" presStyleLbl="alignImgPlace1" presStyleIdx="1" presStyleCnt="4"/>
      <dgm:spPr/>
    </dgm:pt>
    <dgm:pt modelId="{282A2CFE-F062-4629-810C-5804D8DB16F8}" type="pres">
      <dgm:prSet presAssocID="{7CECA0AB-610B-40F3-B090-6F1635DEEBA3}" presName="Child3" presStyleLbl="revTx" presStyleIdx="0" presStyleCnt="0">
        <dgm:presLayoutVars>
          <dgm:chMax val="0"/>
          <dgm:chPref val="0"/>
          <dgm:bulletEnabled val="1"/>
        </dgm:presLayoutVars>
      </dgm:prSet>
      <dgm:spPr/>
    </dgm:pt>
    <dgm:pt modelId="{37D539AB-F6E5-4F46-BE6B-474374D6A3DA}" type="pres">
      <dgm:prSet presAssocID="{7CECA0AB-610B-40F3-B090-6F1635DEEBA3}" presName="Parent3" presStyleLbl="node1" presStyleIdx="1" presStyleCnt="4">
        <dgm:presLayoutVars>
          <dgm:chMax val="2"/>
          <dgm:chPref val="1"/>
          <dgm:bulletEnabled val="1"/>
        </dgm:presLayoutVars>
      </dgm:prSet>
      <dgm:spPr/>
    </dgm:pt>
    <dgm:pt modelId="{01A93EBE-B6CC-44D9-96D8-9EC440AA2DF8}" type="pres">
      <dgm:prSet presAssocID="{DC116BB7-7E08-4371-8427-129FC519EAC3}" presName="ChildAccent2" presStyleCnt="0"/>
      <dgm:spPr/>
    </dgm:pt>
    <dgm:pt modelId="{8481E0A1-3340-4D41-A335-19FC673E8623}" type="pres">
      <dgm:prSet presAssocID="{DC116BB7-7E08-4371-8427-129FC519EAC3}" presName="ChildAccent" presStyleLbl="alignImgPlace1" presStyleIdx="2" presStyleCnt="4"/>
      <dgm:spPr/>
    </dgm:pt>
    <dgm:pt modelId="{0AE8916F-9FB8-40E3-82AE-C07E45D61326}" type="pres">
      <dgm:prSet presAssocID="{DC116BB7-7E08-4371-8427-129FC519EAC3}" presName="Child2" presStyleLbl="revTx" presStyleIdx="0" presStyleCnt="0">
        <dgm:presLayoutVars>
          <dgm:chMax val="0"/>
          <dgm:chPref val="0"/>
          <dgm:bulletEnabled val="1"/>
        </dgm:presLayoutVars>
      </dgm:prSet>
      <dgm:spPr/>
    </dgm:pt>
    <dgm:pt modelId="{F62B26E2-3F53-45C3-8A5D-BDB13ED86F84}" type="pres">
      <dgm:prSet presAssocID="{DC116BB7-7E08-4371-8427-129FC519EAC3}" presName="Parent2" presStyleLbl="node1" presStyleIdx="2" presStyleCnt="4">
        <dgm:presLayoutVars>
          <dgm:chMax val="2"/>
          <dgm:chPref val="1"/>
          <dgm:bulletEnabled val="1"/>
        </dgm:presLayoutVars>
      </dgm:prSet>
      <dgm:spPr/>
    </dgm:pt>
    <dgm:pt modelId="{45FD4591-DBFF-4CB2-9093-D43637390FB5}" type="pres">
      <dgm:prSet presAssocID="{9973DBD4-90CD-4290-8BFE-98DD059D9533}" presName="ChildAccent1" presStyleCnt="0"/>
      <dgm:spPr/>
    </dgm:pt>
    <dgm:pt modelId="{3830D3E1-928E-44CE-8B15-1E0CB9FA2D58}" type="pres">
      <dgm:prSet presAssocID="{9973DBD4-90CD-4290-8BFE-98DD059D9533}" presName="ChildAccent" presStyleLbl="alignImgPlace1" presStyleIdx="3" presStyleCnt="4"/>
      <dgm:spPr/>
    </dgm:pt>
    <dgm:pt modelId="{B1BE7A79-853A-4053-B20E-911788D679BC}" type="pres">
      <dgm:prSet presAssocID="{9973DBD4-90CD-4290-8BFE-98DD059D9533}" presName="Child1" presStyleLbl="revTx" presStyleIdx="0" presStyleCnt="0">
        <dgm:presLayoutVars>
          <dgm:chMax val="0"/>
          <dgm:chPref val="0"/>
          <dgm:bulletEnabled val="1"/>
        </dgm:presLayoutVars>
      </dgm:prSet>
      <dgm:spPr/>
    </dgm:pt>
    <dgm:pt modelId="{689B834B-0576-4B5D-B813-1B600D181483}" type="pres">
      <dgm:prSet presAssocID="{9973DBD4-90CD-4290-8BFE-98DD059D9533}" presName="Parent1" presStyleLbl="node1" presStyleIdx="3" presStyleCnt="4">
        <dgm:presLayoutVars>
          <dgm:chMax val="2"/>
          <dgm:chPref val="1"/>
          <dgm:bulletEnabled val="1"/>
        </dgm:presLayoutVars>
      </dgm:prSet>
      <dgm:spPr/>
    </dgm:pt>
  </dgm:ptLst>
  <dgm:cxnLst>
    <dgm:cxn modelId="{8E514904-0AF9-4D21-99FC-927391354155}" type="presOf" srcId="{6C33EEB4-0A70-41BC-BA11-69ACA8909F70}" destId="{282A2CFE-F062-4629-810C-5804D8DB16F8}" srcOrd="1" destOrd="7" presId="urn:microsoft.com/office/officeart/2011/layout/InterconnectedBlockProcess"/>
    <dgm:cxn modelId="{9C1AFC09-ACFD-4642-A98C-0A3856C5CEAD}" srcId="{9973DBD4-90CD-4290-8BFE-98DD059D9533}" destId="{7947CEE9-5A28-46C4-A03A-3C8C5E37DF87}" srcOrd="0" destOrd="0" parTransId="{BF51C53E-E658-496D-9C60-FC71F03FB86F}" sibTransId="{456F42C0-B429-4FE8-B163-6E1DA1EE39B8}"/>
    <dgm:cxn modelId="{EFBE6A10-B16F-4FA7-8D22-4890130DB2C4}" type="presOf" srcId="{D929A394-2F7A-401A-A800-AA493CCEDF6C}" destId="{878FC103-C764-4B12-881B-D0533F7D9205}" srcOrd="0" destOrd="4" presId="urn:microsoft.com/office/officeart/2011/layout/InterconnectedBlockProcess"/>
    <dgm:cxn modelId="{62B7C014-A256-4440-9D91-78786244A552}" srcId="{7CECA0AB-610B-40F3-B090-6F1635DEEBA3}" destId="{E3C85067-590F-4419-BAE6-633F20FA2674}" srcOrd="5" destOrd="0" parTransId="{B6E8CC4B-ACA5-4E82-8C91-933E784B9B48}" sibTransId="{90F4518A-65E9-4603-9A10-96E20C5346AA}"/>
    <dgm:cxn modelId="{A216DD14-5E56-401D-9696-95A989867AAB}" type="presOf" srcId="{CDA36253-46B1-4579-98B8-8C5F85390E57}" destId="{8481E0A1-3340-4D41-A335-19FC673E8623}" srcOrd="0" destOrd="0" presId="urn:microsoft.com/office/officeart/2011/layout/InterconnectedBlockProcess"/>
    <dgm:cxn modelId="{81756E18-7D30-49AA-AE22-0BC535066E34}" type="presOf" srcId="{CDA36253-46B1-4579-98B8-8C5F85390E57}" destId="{0AE8916F-9FB8-40E3-82AE-C07E45D61326}" srcOrd="1" destOrd="0" presId="urn:microsoft.com/office/officeart/2011/layout/InterconnectedBlockProcess"/>
    <dgm:cxn modelId="{A5514820-3CE5-48FB-9F69-50378DE9312C}" type="presOf" srcId="{CE3B7AFD-A0C1-46FC-931A-9C2A283BF6BA}" destId="{878FC103-C764-4B12-881B-D0533F7D9205}" srcOrd="0" destOrd="1" presId="urn:microsoft.com/office/officeart/2011/layout/InterconnectedBlockProcess"/>
    <dgm:cxn modelId="{0974CE23-D889-498A-A2CC-E439883EA5B3}" srcId="{E5D5FDE9-09F2-4152-A9EB-74D498122667}" destId="{60F66113-9CC9-4134-9586-4A5211A944A3}" srcOrd="1" destOrd="0" parTransId="{E068599C-2090-48B4-84B3-D7BF75D827DC}" sibTransId="{4A1CC971-0629-4B2F-A79A-732781BDF748}"/>
    <dgm:cxn modelId="{B769DA23-8F78-4366-9845-75F8026140DB}" type="presOf" srcId="{DC116BB7-7E08-4371-8427-129FC519EAC3}" destId="{F62B26E2-3F53-45C3-8A5D-BDB13ED86F84}" srcOrd="0" destOrd="0" presId="urn:microsoft.com/office/officeart/2011/layout/InterconnectedBlockProcess"/>
    <dgm:cxn modelId="{A7743C28-8CA8-4925-8A26-AE79C72C0358}" srcId="{DC116BB7-7E08-4371-8427-129FC519EAC3}" destId="{A8771430-EB52-4D39-807D-9467021A5CDB}" srcOrd="2" destOrd="0" parTransId="{67F8A809-8D72-4441-B08E-299275C6A6B4}" sibTransId="{9AB0D2C3-8D96-4055-8D99-BD4EE9714196}"/>
    <dgm:cxn modelId="{13BEA12B-208F-4875-8428-25EC51B16C9C}" type="presOf" srcId="{9973DBD4-90CD-4290-8BFE-98DD059D9533}" destId="{689B834B-0576-4B5D-B813-1B600D181483}" srcOrd="0" destOrd="0" presId="urn:microsoft.com/office/officeart/2011/layout/InterconnectedBlockProcess"/>
    <dgm:cxn modelId="{5067DB36-805F-47F8-B175-8EC2FD1143A1}" srcId="{DC116BB7-7E08-4371-8427-129FC519EAC3}" destId="{7F0455E3-8FE8-48E7-822C-D8E8E214DEF4}" srcOrd="1" destOrd="0" parTransId="{F0BEA939-7070-4D22-B061-50CD54BC6B5B}" sibTransId="{34936C65-333B-4169-9359-005BE6E07B9C}"/>
    <dgm:cxn modelId="{C10B813F-FD70-4461-82BB-861D55F722E9}" type="presOf" srcId="{BDED250E-F430-40A8-9934-86A04147E9F6}" destId="{282A2CFE-F062-4629-810C-5804D8DB16F8}" srcOrd="1" destOrd="3" presId="urn:microsoft.com/office/officeart/2011/layout/InterconnectedBlockProcess"/>
    <dgm:cxn modelId="{171AAD5B-606F-4390-B23C-017A7BB6EAD6}" srcId="{7CECA0AB-610B-40F3-B090-6F1635DEEBA3}" destId="{B83B05AC-EE16-4311-B22B-C9126A16FAB5}" srcOrd="6" destOrd="0" parTransId="{9A212613-6F9F-4746-B917-CC63CC3A4BD4}" sibTransId="{10D38E06-4AF2-4914-84DF-559F9C6F4234}"/>
    <dgm:cxn modelId="{08F4C25D-BAE5-452B-8EF6-9A28EB1B23D5}" type="presOf" srcId="{E5D5FDE9-09F2-4152-A9EB-74D498122667}" destId="{FF45BDDB-A8B8-493A-B428-6D405B7539EC}" srcOrd="0" destOrd="0" presId="urn:microsoft.com/office/officeart/2011/layout/InterconnectedBlockProcess"/>
    <dgm:cxn modelId="{63271143-40A4-423E-9769-800F63933D64}" type="presOf" srcId="{10FE6316-23EE-47CE-9B89-BC8C073B5E7A}" destId="{878FC103-C764-4B12-881B-D0533F7D9205}" srcOrd="0" destOrd="0" presId="urn:microsoft.com/office/officeart/2011/layout/InterconnectedBlockProcess"/>
    <dgm:cxn modelId="{BA11BC65-254A-4F8E-AC8D-D32A935C12EB}" type="presOf" srcId="{E3C85067-590F-4419-BAE6-633F20FA2674}" destId="{282A2CFE-F062-4629-810C-5804D8DB16F8}" srcOrd="1" destOrd="5" presId="urn:microsoft.com/office/officeart/2011/layout/InterconnectedBlockProcess"/>
    <dgm:cxn modelId="{BBBCFB6F-4A85-4505-AE64-93FF76941E0E}" srcId="{7CECA0AB-610B-40F3-B090-6F1635DEEBA3}" destId="{BDED250E-F430-40A8-9934-86A04147E9F6}" srcOrd="3" destOrd="0" parTransId="{96C2BA9A-DB9D-4991-BC78-931EBCBF92CE}" sibTransId="{28B272B7-65E9-482C-9489-A53751AA914B}"/>
    <dgm:cxn modelId="{D3929F51-6B1B-4330-A549-5F2DE4495E8C}" type="presOf" srcId="{D929A394-2F7A-401A-A800-AA493CCEDF6C}" destId="{282A2CFE-F062-4629-810C-5804D8DB16F8}" srcOrd="1" destOrd="4" presId="urn:microsoft.com/office/officeart/2011/layout/InterconnectedBlockProcess"/>
    <dgm:cxn modelId="{3035AC74-0C24-456B-A0B9-7FB234B02391}" type="presOf" srcId="{7947CEE9-5A28-46C4-A03A-3C8C5E37DF87}" destId="{B1BE7A79-853A-4053-B20E-911788D679BC}" srcOrd="1" destOrd="0" presId="urn:microsoft.com/office/officeart/2011/layout/InterconnectedBlockProcess"/>
    <dgm:cxn modelId="{A302E554-BBD3-4E34-A1C1-9499BA619129}" type="presOf" srcId="{FA554073-2675-48A1-AE3E-1E0305783F32}" destId="{08AA583B-E184-45B2-BF23-BFBD84691A4B}" srcOrd="1" destOrd="0" presId="urn:microsoft.com/office/officeart/2011/layout/InterconnectedBlockProcess"/>
    <dgm:cxn modelId="{BE946E77-33F8-4D64-A0D4-AF0C74135D36}" srcId="{25CFF1E9-C400-4787-9EBE-7E2369A40695}" destId="{9973DBD4-90CD-4290-8BFE-98DD059D9533}" srcOrd="0" destOrd="0" parTransId="{103DDE2D-4BA9-46E4-B7D5-20AC68D5AF79}" sibTransId="{C2971989-7AAA-42A2-A4EF-884E090F6962}"/>
    <dgm:cxn modelId="{12B7B05A-F783-4B5D-8135-E710CA9D24D2}" type="presOf" srcId="{6C33EEB4-0A70-41BC-BA11-69ACA8909F70}" destId="{878FC103-C764-4B12-881B-D0533F7D9205}" srcOrd="0" destOrd="7" presId="urn:microsoft.com/office/officeart/2011/layout/InterconnectedBlockProcess"/>
    <dgm:cxn modelId="{2F9DFA7D-AF76-4586-A7B1-A7B3E505E466}" type="presOf" srcId="{B83B05AC-EE16-4311-B22B-C9126A16FAB5}" destId="{282A2CFE-F062-4629-810C-5804D8DB16F8}" srcOrd="1" destOrd="6" presId="urn:microsoft.com/office/officeart/2011/layout/InterconnectedBlockProcess"/>
    <dgm:cxn modelId="{A220B080-B019-4E1B-9F76-1313AAA003B9}" type="presOf" srcId="{8A20B7EA-E16F-42EB-A40A-C48EAD00F524}" destId="{878FC103-C764-4B12-881B-D0533F7D9205}" srcOrd="0" destOrd="8" presId="urn:microsoft.com/office/officeart/2011/layout/InterconnectedBlockProcess"/>
    <dgm:cxn modelId="{B5AB2384-CA19-4E8F-9286-95A2F4FFA7ED}" srcId="{DC116BB7-7E08-4371-8427-129FC519EAC3}" destId="{7C21E9A1-4213-42E4-98C8-59C0F6283670}" srcOrd="3" destOrd="0" parTransId="{71B0317D-BF27-4EC2-82C7-B38AFE2A3E56}" sibTransId="{9F6AC369-8825-422B-8AD2-774A14A8C88F}"/>
    <dgm:cxn modelId="{1B63758E-FC64-4E33-AF32-056B73478524}" type="presOf" srcId="{7C21E9A1-4213-42E4-98C8-59C0F6283670}" destId="{0AE8916F-9FB8-40E3-82AE-C07E45D61326}" srcOrd="1" destOrd="3" presId="urn:microsoft.com/office/officeart/2011/layout/InterconnectedBlockProcess"/>
    <dgm:cxn modelId="{58B5E98F-91A2-45E1-85AE-54E89BDD7C2C}" type="presOf" srcId="{7947CEE9-5A28-46C4-A03A-3C8C5E37DF87}" destId="{3830D3E1-928E-44CE-8B15-1E0CB9FA2D58}" srcOrd="0" destOrd="0" presId="urn:microsoft.com/office/officeart/2011/layout/InterconnectedBlockProcess"/>
    <dgm:cxn modelId="{A4DF9991-D72E-4E3E-900A-54DD65836C71}" type="presOf" srcId="{CE3B7AFD-A0C1-46FC-931A-9C2A283BF6BA}" destId="{282A2CFE-F062-4629-810C-5804D8DB16F8}" srcOrd="1" destOrd="1" presId="urn:microsoft.com/office/officeart/2011/layout/InterconnectedBlockProcess"/>
    <dgm:cxn modelId="{08C14A99-C365-4AD5-A145-67440E119CFE}" srcId="{25CFF1E9-C400-4787-9EBE-7E2369A40695}" destId="{7CECA0AB-610B-40F3-B090-6F1635DEEBA3}" srcOrd="2" destOrd="0" parTransId="{BAF2E384-230D-4858-9CE7-77AA704A69F6}" sibTransId="{2688901E-AE32-4DA5-A99E-0AC13433ABD5}"/>
    <dgm:cxn modelId="{6454DF9A-0790-4FC8-9E2F-82DF8301D86B}" type="presOf" srcId="{A8771430-EB52-4D39-807D-9467021A5CDB}" destId="{0AE8916F-9FB8-40E3-82AE-C07E45D61326}" srcOrd="1" destOrd="2" presId="urn:microsoft.com/office/officeart/2011/layout/InterconnectedBlockProcess"/>
    <dgm:cxn modelId="{9A12BA9D-2A91-4BF6-9AA1-4799752BF96E}" type="presOf" srcId="{BDED250E-F430-40A8-9934-86A04147E9F6}" destId="{878FC103-C764-4B12-881B-D0533F7D9205}" srcOrd="0" destOrd="3" presId="urn:microsoft.com/office/officeart/2011/layout/InterconnectedBlockProcess"/>
    <dgm:cxn modelId="{9243F7A4-53B1-4A7E-8F9B-B89E264B182E}" type="presOf" srcId="{5BA3B190-8CF0-4093-9994-68695E1FADB4}" destId="{878FC103-C764-4B12-881B-D0533F7D9205}" srcOrd="0" destOrd="2" presId="urn:microsoft.com/office/officeart/2011/layout/InterconnectedBlockProcess"/>
    <dgm:cxn modelId="{62F6ADA5-1312-49BC-BBA1-69DF6626DCB8}" type="presOf" srcId="{7CECA0AB-610B-40F3-B090-6F1635DEEBA3}" destId="{37D539AB-F6E5-4F46-BE6B-474374D6A3DA}" srcOrd="0" destOrd="0" presId="urn:microsoft.com/office/officeart/2011/layout/InterconnectedBlockProcess"/>
    <dgm:cxn modelId="{9C48E0AA-6EEE-499A-98DC-CA180DC7DC3F}" srcId="{7CECA0AB-610B-40F3-B090-6F1635DEEBA3}" destId="{D929A394-2F7A-401A-A800-AA493CCEDF6C}" srcOrd="4" destOrd="0" parTransId="{05ED4F89-160C-438F-ADF6-A4B7AB2047EA}" sibTransId="{CCABA3D9-6A3D-40FF-B82D-424953A398F2}"/>
    <dgm:cxn modelId="{BEB225AD-2887-4A21-9D61-DF63454D30B8}" type="presOf" srcId="{7F0455E3-8FE8-48E7-822C-D8E8E214DEF4}" destId="{0AE8916F-9FB8-40E3-82AE-C07E45D61326}" srcOrd="1" destOrd="1" presId="urn:microsoft.com/office/officeart/2011/layout/InterconnectedBlockProcess"/>
    <dgm:cxn modelId="{1FBA76AE-4636-4B55-8740-633FC0C34851}" type="presOf" srcId="{8A20B7EA-E16F-42EB-A40A-C48EAD00F524}" destId="{282A2CFE-F062-4629-810C-5804D8DB16F8}" srcOrd="1" destOrd="8" presId="urn:microsoft.com/office/officeart/2011/layout/InterconnectedBlockProcess"/>
    <dgm:cxn modelId="{206624AF-1273-43AC-8388-CBD1134AEC37}" type="presOf" srcId="{5BA3B190-8CF0-4093-9994-68695E1FADB4}" destId="{282A2CFE-F062-4629-810C-5804D8DB16F8}" srcOrd="1" destOrd="2" presId="urn:microsoft.com/office/officeart/2011/layout/InterconnectedBlockProcess"/>
    <dgm:cxn modelId="{A5AA25B0-5047-48DD-B16B-D1F75E202949}" srcId="{E5D5FDE9-09F2-4152-A9EB-74D498122667}" destId="{FA554073-2675-48A1-AE3E-1E0305783F32}" srcOrd="0" destOrd="0" parTransId="{DA13EF2C-4349-4A50-95D1-2734C0DF4651}" sibTransId="{E894417E-0B66-438D-8227-E4A9DE2DF4FA}"/>
    <dgm:cxn modelId="{610C09B6-2A61-4A75-B72B-6BF3F8B7E029}" type="presOf" srcId="{60F66113-9CC9-4134-9586-4A5211A944A3}" destId="{08AA583B-E184-45B2-BF23-BFBD84691A4B}" srcOrd="1" destOrd="1" presId="urn:microsoft.com/office/officeart/2011/layout/InterconnectedBlockProcess"/>
    <dgm:cxn modelId="{EF4C36B8-92A4-46E1-B211-37BDF592DB2E}" type="presOf" srcId="{B83B05AC-EE16-4311-B22B-C9126A16FAB5}" destId="{878FC103-C764-4B12-881B-D0533F7D9205}" srcOrd="0" destOrd="6" presId="urn:microsoft.com/office/officeart/2011/layout/InterconnectedBlockProcess"/>
    <dgm:cxn modelId="{BB09ACB8-BFE3-46F8-BAE2-FF819A707017}" srcId="{7CECA0AB-610B-40F3-B090-6F1635DEEBA3}" destId="{10FE6316-23EE-47CE-9B89-BC8C073B5E7A}" srcOrd="0" destOrd="0" parTransId="{66F05F6C-B4CE-4631-9053-DB7483C5405C}" sibTransId="{22B2D49C-3B9C-4707-B418-835FAE5F964C}"/>
    <dgm:cxn modelId="{018C29BC-56E7-40CC-A505-FB54C4277113}" type="presOf" srcId="{10FE6316-23EE-47CE-9B89-BC8C073B5E7A}" destId="{282A2CFE-F062-4629-810C-5804D8DB16F8}" srcOrd="1" destOrd="0" presId="urn:microsoft.com/office/officeart/2011/layout/InterconnectedBlockProcess"/>
    <dgm:cxn modelId="{19B622C1-5EE9-4F90-B4C7-CC40C62A1370}" type="presOf" srcId="{25CFF1E9-C400-4787-9EBE-7E2369A40695}" destId="{B75A8043-2A5C-40F5-AB52-84B648833440}" srcOrd="0" destOrd="0" presId="urn:microsoft.com/office/officeart/2011/layout/InterconnectedBlockProcess"/>
    <dgm:cxn modelId="{0E6D61C2-1747-4B74-9113-F8BAE0716B90}" srcId="{B83B05AC-EE16-4311-B22B-C9126A16FAB5}" destId="{6C33EEB4-0A70-41BC-BA11-69ACA8909F70}" srcOrd="0" destOrd="0" parTransId="{82C8D37B-57E5-4CB3-AC3D-7CD7EFFCCFA7}" sibTransId="{36A3A990-D2B1-47DF-9307-2A4796CDCC0D}"/>
    <dgm:cxn modelId="{3E9C12C4-9107-4F69-8132-5A0EF2EAD66B}" type="presOf" srcId="{E3C85067-590F-4419-BAE6-633F20FA2674}" destId="{878FC103-C764-4B12-881B-D0533F7D9205}" srcOrd="0" destOrd="5" presId="urn:microsoft.com/office/officeart/2011/layout/InterconnectedBlockProcess"/>
    <dgm:cxn modelId="{D32F6CCC-B882-47AB-A465-12F3CD83A0CF}" type="presOf" srcId="{A8771430-EB52-4D39-807D-9467021A5CDB}" destId="{8481E0A1-3340-4D41-A335-19FC673E8623}" srcOrd="0" destOrd="2" presId="urn:microsoft.com/office/officeart/2011/layout/InterconnectedBlockProcess"/>
    <dgm:cxn modelId="{FFAD23CE-0D78-4FD0-93F9-47DD5F354D08}" type="presOf" srcId="{FA554073-2675-48A1-AE3E-1E0305783F32}" destId="{F707B52E-3C5C-4E9E-9D5B-31B37B9C9544}" srcOrd="0" destOrd="0" presId="urn:microsoft.com/office/officeart/2011/layout/InterconnectedBlockProcess"/>
    <dgm:cxn modelId="{7D7D7FDE-4C1D-4B41-AB3F-8FA5AC9F517F}" type="presOf" srcId="{7F0455E3-8FE8-48E7-822C-D8E8E214DEF4}" destId="{8481E0A1-3340-4D41-A335-19FC673E8623}" srcOrd="0" destOrd="1" presId="urn:microsoft.com/office/officeart/2011/layout/InterconnectedBlockProcess"/>
    <dgm:cxn modelId="{A649DCDF-FADC-4A8D-BFDA-DCB0EA956F50}" type="presOf" srcId="{7C21E9A1-4213-42E4-98C8-59C0F6283670}" destId="{8481E0A1-3340-4D41-A335-19FC673E8623}" srcOrd="0" destOrd="3" presId="urn:microsoft.com/office/officeart/2011/layout/InterconnectedBlockProcess"/>
    <dgm:cxn modelId="{34D58DE3-0DA5-4D60-8324-976A8FDD3448}" srcId="{7CECA0AB-610B-40F3-B090-6F1635DEEBA3}" destId="{CE3B7AFD-A0C1-46FC-931A-9C2A283BF6BA}" srcOrd="1" destOrd="0" parTransId="{433EFC7B-F897-45FE-8FCE-A2317AD31C68}" sibTransId="{36A5E0CC-F075-4868-B9E7-450504B118E5}"/>
    <dgm:cxn modelId="{CB4B7FE7-8AFF-4751-A507-684CB9536E49}" srcId="{25CFF1E9-C400-4787-9EBE-7E2369A40695}" destId="{DC116BB7-7E08-4371-8427-129FC519EAC3}" srcOrd="1" destOrd="0" parTransId="{D9D289B4-455D-4A02-8505-A4AF490B105A}" sibTransId="{0DFF8ADE-93F1-470A-9A46-AAD178A95DAC}"/>
    <dgm:cxn modelId="{CBE684EA-7285-45DB-BE1C-833E3F4C7507}" srcId="{DC116BB7-7E08-4371-8427-129FC519EAC3}" destId="{CDA36253-46B1-4579-98B8-8C5F85390E57}" srcOrd="0" destOrd="0" parTransId="{ACEAB6EC-AA1D-4924-9607-920AF547F530}" sibTransId="{EBAFA115-C9A8-4243-8E32-FA3EB149282E}"/>
    <dgm:cxn modelId="{E849C8EA-046C-44C6-BC45-C1AC8BD6CC39}" srcId="{7CECA0AB-610B-40F3-B090-6F1635DEEBA3}" destId="{5BA3B190-8CF0-4093-9994-68695E1FADB4}" srcOrd="2" destOrd="0" parTransId="{4B731E08-5BE2-4E55-9C00-DB7D00461430}" sibTransId="{F8D8B3EE-257A-4764-8620-E60589ECCC64}"/>
    <dgm:cxn modelId="{1EDD63F0-657F-4393-80FB-2B1212E1A222}" srcId="{7CECA0AB-610B-40F3-B090-6F1635DEEBA3}" destId="{8A20B7EA-E16F-42EB-A40A-C48EAD00F524}" srcOrd="7" destOrd="0" parTransId="{79D38D72-FD77-4C2F-8489-8A2D25289FA2}" sibTransId="{48A2C19F-0AFD-4B65-8014-CC17D2AB7262}"/>
    <dgm:cxn modelId="{669F6BFB-AF47-46E0-9F1C-4F7A3295AFF5}" type="presOf" srcId="{60F66113-9CC9-4134-9586-4A5211A944A3}" destId="{F707B52E-3C5C-4E9E-9D5B-31B37B9C9544}" srcOrd="0" destOrd="1" presId="urn:microsoft.com/office/officeart/2011/layout/InterconnectedBlockProcess"/>
    <dgm:cxn modelId="{E6768BFB-DAEC-498F-A636-9D076AEC8447}" srcId="{25CFF1E9-C400-4787-9EBE-7E2369A40695}" destId="{E5D5FDE9-09F2-4152-A9EB-74D498122667}" srcOrd="3" destOrd="0" parTransId="{5817DC0F-F169-41CB-B72D-0AC82CD0D2BA}" sibTransId="{6D258A74-4436-4765-8845-37D564ADFB14}"/>
    <dgm:cxn modelId="{C36D5798-BE3F-4447-BD06-B0A4BC152F36}" type="presParOf" srcId="{B75A8043-2A5C-40F5-AB52-84B648833440}" destId="{274A2719-E6EB-475F-A06B-9C11FD0B7854}" srcOrd="0" destOrd="0" presId="urn:microsoft.com/office/officeart/2011/layout/InterconnectedBlockProcess"/>
    <dgm:cxn modelId="{1E21E9E9-C838-4683-B0FB-8196BF378DED}" type="presParOf" srcId="{274A2719-E6EB-475F-A06B-9C11FD0B7854}" destId="{F707B52E-3C5C-4E9E-9D5B-31B37B9C9544}" srcOrd="0" destOrd="0" presId="urn:microsoft.com/office/officeart/2011/layout/InterconnectedBlockProcess"/>
    <dgm:cxn modelId="{1DA0E865-D894-4882-BCFA-92EE39D9AE2F}" type="presParOf" srcId="{B75A8043-2A5C-40F5-AB52-84B648833440}" destId="{08AA583B-E184-45B2-BF23-BFBD84691A4B}" srcOrd="1" destOrd="0" presId="urn:microsoft.com/office/officeart/2011/layout/InterconnectedBlockProcess"/>
    <dgm:cxn modelId="{7483DDD1-9319-46DE-AE95-163BA6381EA8}" type="presParOf" srcId="{B75A8043-2A5C-40F5-AB52-84B648833440}" destId="{FF45BDDB-A8B8-493A-B428-6D405B7539EC}" srcOrd="2" destOrd="0" presId="urn:microsoft.com/office/officeart/2011/layout/InterconnectedBlockProcess"/>
    <dgm:cxn modelId="{34DCCCF9-0F63-4D09-BE5C-512721B50ADA}" type="presParOf" srcId="{B75A8043-2A5C-40F5-AB52-84B648833440}" destId="{12C1E06A-EA1F-4CA8-A626-CC69DDF632FB}" srcOrd="3" destOrd="0" presId="urn:microsoft.com/office/officeart/2011/layout/InterconnectedBlockProcess"/>
    <dgm:cxn modelId="{952DCE8E-93B8-49BB-ABE7-CEBF1065AE53}" type="presParOf" srcId="{12C1E06A-EA1F-4CA8-A626-CC69DDF632FB}" destId="{878FC103-C764-4B12-881B-D0533F7D9205}" srcOrd="0" destOrd="0" presId="urn:microsoft.com/office/officeart/2011/layout/InterconnectedBlockProcess"/>
    <dgm:cxn modelId="{D5947D7B-13B7-42D0-970E-DE9EF9CED78E}" type="presParOf" srcId="{B75A8043-2A5C-40F5-AB52-84B648833440}" destId="{282A2CFE-F062-4629-810C-5804D8DB16F8}" srcOrd="4" destOrd="0" presId="urn:microsoft.com/office/officeart/2011/layout/InterconnectedBlockProcess"/>
    <dgm:cxn modelId="{20B67F8F-4F41-40B8-BC6E-631518A6517C}" type="presParOf" srcId="{B75A8043-2A5C-40F5-AB52-84B648833440}" destId="{37D539AB-F6E5-4F46-BE6B-474374D6A3DA}" srcOrd="5" destOrd="0" presId="urn:microsoft.com/office/officeart/2011/layout/InterconnectedBlockProcess"/>
    <dgm:cxn modelId="{81949706-B238-4390-BEAC-6A17EAEF3A31}" type="presParOf" srcId="{B75A8043-2A5C-40F5-AB52-84B648833440}" destId="{01A93EBE-B6CC-44D9-96D8-9EC440AA2DF8}" srcOrd="6" destOrd="0" presId="urn:microsoft.com/office/officeart/2011/layout/InterconnectedBlockProcess"/>
    <dgm:cxn modelId="{6191741D-66EF-42BD-9474-FEB493F393AA}" type="presParOf" srcId="{01A93EBE-B6CC-44D9-96D8-9EC440AA2DF8}" destId="{8481E0A1-3340-4D41-A335-19FC673E8623}" srcOrd="0" destOrd="0" presId="urn:microsoft.com/office/officeart/2011/layout/InterconnectedBlockProcess"/>
    <dgm:cxn modelId="{0F4565C3-D17B-42D3-AA56-F3E09B66DD4D}" type="presParOf" srcId="{B75A8043-2A5C-40F5-AB52-84B648833440}" destId="{0AE8916F-9FB8-40E3-82AE-C07E45D61326}" srcOrd="7" destOrd="0" presId="urn:microsoft.com/office/officeart/2011/layout/InterconnectedBlockProcess"/>
    <dgm:cxn modelId="{F0F1DE96-5E7D-4D61-9EAA-2B36A37B8B27}" type="presParOf" srcId="{B75A8043-2A5C-40F5-AB52-84B648833440}" destId="{F62B26E2-3F53-45C3-8A5D-BDB13ED86F84}" srcOrd="8" destOrd="0" presId="urn:microsoft.com/office/officeart/2011/layout/InterconnectedBlockProcess"/>
    <dgm:cxn modelId="{40A05565-0A9F-4BAE-A962-C2AB70C0EEAB}" type="presParOf" srcId="{B75A8043-2A5C-40F5-AB52-84B648833440}" destId="{45FD4591-DBFF-4CB2-9093-D43637390FB5}" srcOrd="9" destOrd="0" presId="urn:microsoft.com/office/officeart/2011/layout/InterconnectedBlockProcess"/>
    <dgm:cxn modelId="{CB18EEE3-696F-46D4-B0E3-529BB8771DE8}" type="presParOf" srcId="{45FD4591-DBFF-4CB2-9093-D43637390FB5}" destId="{3830D3E1-928E-44CE-8B15-1E0CB9FA2D58}" srcOrd="0" destOrd="0" presId="urn:microsoft.com/office/officeart/2011/layout/InterconnectedBlockProcess"/>
    <dgm:cxn modelId="{9E377DA7-8A96-442A-8D43-95BC19F43ED2}" type="presParOf" srcId="{B75A8043-2A5C-40F5-AB52-84B648833440}" destId="{B1BE7A79-853A-4053-B20E-911788D679BC}" srcOrd="10" destOrd="0" presId="urn:microsoft.com/office/officeart/2011/layout/InterconnectedBlockProcess"/>
    <dgm:cxn modelId="{7FA10AA0-2685-4BA7-A06E-5C829A831A76}" type="presParOf" srcId="{B75A8043-2A5C-40F5-AB52-84B648833440}" destId="{689B834B-0576-4B5D-B813-1B600D181483}" srcOrd="11" destOrd="0" presId="urn:microsoft.com/office/officeart/2011/layout/InterconnectedBlock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07B52E-3C5C-4E9E-9D5B-31B37B9C9544}">
      <dsp:nvSpPr>
        <dsp:cNvPr id="0" name=""/>
        <dsp:cNvSpPr/>
      </dsp:nvSpPr>
      <dsp:spPr>
        <a:xfrm>
          <a:off x="6387198" y="847601"/>
          <a:ext cx="1525638" cy="3632323"/>
        </a:xfrm>
        <a:prstGeom prst="wedgeRectCallout">
          <a:avLst>
            <a:gd name="adj1" fmla="val 0"/>
            <a:gd name="adj2" fmla="val 0"/>
          </a:avLst>
        </a:prstGeom>
        <a:solidFill>
          <a:schemeClr val="accent1">
            <a:tint val="50000"/>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txBody>
        <a:bodyPr spcFirstLastPara="0" vert="horz" wrap="square" lIns="15875" tIns="15875" rIns="15875" bIns="15875" numCol="1" spcCol="1270" anchor="t" anchorCtr="0">
          <a:noAutofit/>
        </a:bodyPr>
        <a:lstStyle/>
        <a:p>
          <a:pPr marL="0" lvl="0" indent="0" algn="r" defTabSz="222250">
            <a:lnSpc>
              <a:spcPct val="90000"/>
            </a:lnSpc>
            <a:spcBef>
              <a:spcPct val="0"/>
            </a:spcBef>
            <a:spcAft>
              <a:spcPct val="35000"/>
            </a:spcAft>
            <a:buNone/>
          </a:pPr>
          <a:r>
            <a:rPr lang="en-US" sz="500" kern="1200"/>
            <a:t>Android software development is the process by which applications are created for devices running the Android Operating System. Google states that"Android apps can be written using Kotlin, Java, and C++ languages" using the Android software development kit(SDK), while using other languages is also possible. All non-JVM languages, such as Go, JavaScript, C, C++, or assembly, need the help of JVM language code that may be supplied by tools, likely with restricted API support. Some programming languages and tools allow cross-platform app support (i.e. for both Android and iOS). Third-party tools, development environments, and language support have also continued to evolve and expand since the initial SDK was released in 2008. The official Android app distribution mechanism to end-users is Google Play; it also allows staged gradual app release, as well as the distribution of pre-release app versions to testers.</a:t>
          </a:r>
        </a:p>
        <a:p>
          <a:pPr marL="0" lvl="0" indent="0" algn="r" defTabSz="222250">
            <a:lnSpc>
              <a:spcPct val="90000"/>
            </a:lnSpc>
            <a:spcBef>
              <a:spcPct val="0"/>
            </a:spcBef>
            <a:spcAft>
              <a:spcPct val="35000"/>
            </a:spcAft>
            <a:buNone/>
          </a:pPr>
          <a:r>
            <a:rPr lang="en-US" sz="500" kern="1200"/>
            <a:t>Android software development is the process by which applications are created for devices running the Android Operating System. Google states that"Android apps can be written using Kotlin, Java, and C++ languages" using the Android software development kit(SDK), while using other languages is also possible. All non-JVM languages, such as Go, JavaScript, C, C++, or assembly, need the help of JVM language code that may be supplied by tools, likely with restricted API support. Some programming languages and tools allow cross-platform app support (i.e. for both Android and iOS). Third-party tools, development environments, and language support have also continued to evolve and expand since the initial SDK was released in 2008. The official Android app distribution mechanism to end-users is Google Play; it also allows staged gradual app release, as well as the distribution of pre-release app versions to testers.</a:t>
          </a:r>
        </a:p>
      </dsp:txBody>
      <dsp:txXfrm>
        <a:off x="6580649" y="847601"/>
        <a:ext cx="1332187" cy="3632323"/>
      </dsp:txXfrm>
    </dsp:sp>
    <dsp:sp modelId="{FF45BDDB-A8B8-493A-B428-6D405B7539EC}">
      <dsp:nvSpPr>
        <dsp:cNvPr id="0" name=""/>
        <dsp:cNvSpPr/>
      </dsp:nvSpPr>
      <dsp:spPr>
        <a:xfrm>
          <a:off x="6387198" y="0"/>
          <a:ext cx="1525638" cy="847601"/>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3025" tIns="73025" rIns="73025" bIns="73025" numCol="1" spcCol="1270" anchor="ctr" anchorCtr="0">
          <a:noAutofit/>
        </a:bodyPr>
        <a:lstStyle/>
        <a:p>
          <a:pPr marL="0" lvl="0" indent="0" algn="ctr" defTabSz="1022350">
            <a:lnSpc>
              <a:spcPct val="90000"/>
            </a:lnSpc>
            <a:spcBef>
              <a:spcPct val="0"/>
            </a:spcBef>
            <a:spcAft>
              <a:spcPct val="35000"/>
            </a:spcAft>
            <a:buNone/>
          </a:pPr>
          <a:r>
            <a:rPr lang="en-US" sz="2300" kern="1200" dirty="0"/>
            <a:t>Android Studio</a:t>
          </a:r>
        </a:p>
      </dsp:txBody>
      <dsp:txXfrm>
        <a:off x="6387198" y="0"/>
        <a:ext cx="1525638" cy="847601"/>
      </dsp:txXfrm>
    </dsp:sp>
    <dsp:sp modelId="{878FC103-C764-4B12-881B-D0533F7D9205}">
      <dsp:nvSpPr>
        <dsp:cNvPr id="0" name=""/>
        <dsp:cNvSpPr/>
      </dsp:nvSpPr>
      <dsp:spPr>
        <a:xfrm>
          <a:off x="4861559" y="847601"/>
          <a:ext cx="1525638" cy="3390407"/>
        </a:xfrm>
        <a:prstGeom prst="wedgeRectCallout">
          <a:avLst>
            <a:gd name="adj1" fmla="val 62500"/>
            <a:gd name="adj2" fmla="val 20830"/>
          </a:avLst>
        </a:prstGeom>
        <a:solidFill>
          <a:schemeClr val="accent1">
            <a:tint val="50000"/>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txBody>
        <a:bodyPr spcFirstLastPara="0" vert="horz" wrap="square" lIns="15875" tIns="15875" rIns="15875" bIns="15875" numCol="1" spcCol="1270" anchor="t" anchorCtr="0">
          <a:noAutofit/>
        </a:bodyPr>
        <a:lstStyle/>
        <a:p>
          <a:pPr marL="0" lvl="0" indent="0" algn="r" defTabSz="222250">
            <a:lnSpc>
              <a:spcPct val="90000"/>
            </a:lnSpc>
            <a:spcBef>
              <a:spcPct val="0"/>
            </a:spcBef>
            <a:spcAft>
              <a:spcPct val="35000"/>
            </a:spcAft>
            <a:buNone/>
          </a:pPr>
          <a:r>
            <a:rPr lang="en-US" sz="500" kern="1200" dirty="0"/>
            <a:t>Task Description</a:t>
          </a:r>
        </a:p>
        <a:p>
          <a:pPr marL="0" lvl="0" indent="0" algn="r" defTabSz="222250">
            <a:lnSpc>
              <a:spcPct val="90000"/>
            </a:lnSpc>
            <a:spcBef>
              <a:spcPct val="0"/>
            </a:spcBef>
            <a:spcAft>
              <a:spcPct val="35000"/>
            </a:spcAft>
            <a:buFont typeface="+mj-lt"/>
            <a:buNone/>
          </a:pPr>
          <a:r>
            <a:rPr lang="en-US" sz="500" b="1" kern="1200"/>
            <a:t>Firebase Realtime Database </a:t>
          </a:r>
          <a:endParaRPr lang="en-US" sz="500" kern="1200"/>
        </a:p>
        <a:p>
          <a:pPr marL="0" lvl="0" indent="0" algn="r" defTabSz="222250">
            <a:lnSpc>
              <a:spcPct val="90000"/>
            </a:lnSpc>
            <a:spcBef>
              <a:spcPct val="0"/>
            </a:spcBef>
            <a:spcAft>
              <a:spcPct val="35000"/>
            </a:spcAft>
            <a:buNone/>
          </a:pPr>
          <a:r>
            <a:rPr lang="en-US" sz="500" kern="1200"/>
            <a:t>The Firebase Realtime Database is cloud-hosted. Data is stored as JSON and synchronized in real-time to every connected client. When you build cross-platform apps with our iOS, Android, and JavaScript SDKs, all of your clients share one Realtime Database instance and automatically receive updates with the newest data.</a:t>
          </a:r>
        </a:p>
        <a:p>
          <a:pPr marL="0" lvl="0" indent="0" algn="r" defTabSz="222250">
            <a:lnSpc>
              <a:spcPct val="90000"/>
            </a:lnSpc>
            <a:spcBef>
              <a:spcPct val="0"/>
            </a:spcBef>
            <a:spcAft>
              <a:spcPct val="35000"/>
            </a:spcAft>
            <a:buNone/>
          </a:pPr>
          <a:endParaRPr lang="en-US" sz="500" kern="1200"/>
        </a:p>
        <a:p>
          <a:pPr marL="0" lvl="0" indent="0" algn="r" defTabSz="222250">
            <a:lnSpc>
              <a:spcPct val="90000"/>
            </a:lnSpc>
            <a:spcBef>
              <a:spcPct val="0"/>
            </a:spcBef>
            <a:spcAft>
              <a:spcPct val="35000"/>
            </a:spcAft>
            <a:buNone/>
          </a:pPr>
          <a:r>
            <a:rPr lang="en-US" sz="500" kern="1200"/>
            <a:t>The Realtime Database provides a flexible, expression-based rules language, called Firebase Realtime Database Security Rules, to define how your data should be structured and when data can be read from or written to. When integrated with Firebase Authentication, developers can define who has access to what data, and how they can access it.</a:t>
          </a:r>
        </a:p>
        <a:p>
          <a:pPr marL="0" lvl="0" indent="0" algn="r" defTabSz="222250">
            <a:lnSpc>
              <a:spcPct val="90000"/>
            </a:lnSpc>
            <a:spcBef>
              <a:spcPct val="0"/>
            </a:spcBef>
            <a:spcAft>
              <a:spcPct val="35000"/>
            </a:spcAft>
            <a:buNone/>
          </a:pPr>
          <a:endParaRPr lang="en-US" sz="500" kern="1200"/>
        </a:p>
        <a:p>
          <a:pPr marL="0" lvl="0" indent="0" algn="r" defTabSz="222250">
            <a:lnSpc>
              <a:spcPct val="90000"/>
            </a:lnSpc>
            <a:spcBef>
              <a:spcPct val="0"/>
            </a:spcBef>
            <a:spcAft>
              <a:spcPct val="35000"/>
            </a:spcAft>
            <a:buNone/>
          </a:pPr>
          <a:r>
            <a:rPr lang="en-US" sz="500" kern="1200"/>
            <a:t>The Realtime Database is a NoSQL database and as such has different optimizations and functionality compared to a relational database. The Realtime Database API is designed to only allow operations that can be executed quickly. This enables you to build a great Real-time experience that can serve millions of users without compromising on responsiveness.</a:t>
          </a:r>
        </a:p>
        <a:p>
          <a:pPr marL="57150" lvl="1" indent="-57150" algn="r" defTabSz="177800">
            <a:lnSpc>
              <a:spcPct val="90000"/>
            </a:lnSpc>
            <a:spcBef>
              <a:spcPct val="0"/>
            </a:spcBef>
            <a:spcAft>
              <a:spcPct val="15000"/>
            </a:spcAft>
            <a:buFont typeface="+mj-lt"/>
            <a:buAutoNum type="arabicPeriod"/>
          </a:pPr>
          <a:r>
            <a:rPr lang="en-US" sz="400" b="1" kern="1200"/>
            <a:t>Firebase Cloud Messaging</a:t>
          </a:r>
          <a:endParaRPr lang="en-US" sz="400" kern="1200"/>
        </a:p>
        <a:p>
          <a:pPr marL="0" lvl="0" indent="0" algn="r" defTabSz="222250">
            <a:lnSpc>
              <a:spcPct val="90000"/>
            </a:lnSpc>
            <a:spcBef>
              <a:spcPct val="0"/>
            </a:spcBef>
            <a:spcAft>
              <a:spcPct val="35000"/>
            </a:spcAft>
            <a:buNone/>
          </a:pPr>
          <a:r>
            <a:rPr lang="en-US" sz="500" kern="1200"/>
            <a:t>Firebase Cloud Messaging (FCM), formerly known as Google Cloud Messaging (GCM), is a cross-platform cloud solution for messages and notifications for Android, iOS, and web applications, which currently can be used at no cost. Firebase Cloud Messaging allows third-party application developers to send notifications or messages from servers hosted by GCM to users of the platform or end-Users.</a:t>
          </a:r>
        </a:p>
      </dsp:txBody>
      <dsp:txXfrm>
        <a:off x="5055010" y="847601"/>
        <a:ext cx="1332187" cy="3390407"/>
      </dsp:txXfrm>
    </dsp:sp>
    <dsp:sp modelId="{37D539AB-F6E5-4F46-BE6B-474374D6A3DA}">
      <dsp:nvSpPr>
        <dsp:cNvPr id="0" name=""/>
        <dsp:cNvSpPr/>
      </dsp:nvSpPr>
      <dsp:spPr>
        <a:xfrm>
          <a:off x="4861559" y="123197"/>
          <a:ext cx="1525638" cy="726643"/>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3025" tIns="73025" rIns="73025" bIns="73025" numCol="1" spcCol="1270" anchor="ctr" anchorCtr="0">
          <a:noAutofit/>
        </a:bodyPr>
        <a:lstStyle/>
        <a:p>
          <a:pPr marL="0" lvl="0" indent="0" algn="ctr" defTabSz="1022350">
            <a:lnSpc>
              <a:spcPct val="90000"/>
            </a:lnSpc>
            <a:spcBef>
              <a:spcPct val="0"/>
            </a:spcBef>
            <a:spcAft>
              <a:spcPct val="35000"/>
            </a:spcAft>
            <a:buNone/>
          </a:pPr>
          <a:r>
            <a:rPr lang="en-US" sz="2300" kern="1200" dirty="0" err="1"/>
            <a:t>FireBase</a:t>
          </a:r>
          <a:endParaRPr lang="en-US" sz="2300" kern="1200" dirty="0"/>
        </a:p>
      </dsp:txBody>
      <dsp:txXfrm>
        <a:off x="4861559" y="123197"/>
        <a:ext cx="1525638" cy="726643"/>
      </dsp:txXfrm>
    </dsp:sp>
    <dsp:sp modelId="{8481E0A1-3340-4D41-A335-19FC673E8623}">
      <dsp:nvSpPr>
        <dsp:cNvPr id="0" name=""/>
        <dsp:cNvSpPr/>
      </dsp:nvSpPr>
      <dsp:spPr>
        <a:xfrm>
          <a:off x="3335921" y="847601"/>
          <a:ext cx="1525638" cy="3148043"/>
        </a:xfrm>
        <a:prstGeom prst="wedgeRectCallout">
          <a:avLst>
            <a:gd name="adj1" fmla="val 62500"/>
            <a:gd name="adj2" fmla="val 20830"/>
          </a:avLst>
        </a:prstGeom>
        <a:solidFill>
          <a:schemeClr val="accent1">
            <a:tint val="50000"/>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txBody>
        <a:bodyPr spcFirstLastPara="0" vert="horz" wrap="square" lIns="15875" tIns="15875" rIns="15875" bIns="15875" numCol="1" spcCol="1270" anchor="t" anchorCtr="0">
          <a:noAutofit/>
        </a:bodyPr>
        <a:lstStyle/>
        <a:p>
          <a:pPr marL="0" lvl="0" indent="0" algn="r" defTabSz="222250">
            <a:lnSpc>
              <a:spcPct val="90000"/>
            </a:lnSpc>
            <a:spcBef>
              <a:spcPct val="0"/>
            </a:spcBef>
            <a:spcAft>
              <a:spcPct val="35000"/>
            </a:spcAft>
            <a:buNone/>
          </a:pPr>
          <a:r>
            <a:rPr lang="en-US" sz="500" kern="1200" dirty="0"/>
            <a:t>Task Description</a:t>
          </a:r>
        </a:p>
        <a:p>
          <a:pPr marL="0" lvl="0" indent="0" algn="r" defTabSz="222250">
            <a:lnSpc>
              <a:spcPct val="90000"/>
            </a:lnSpc>
            <a:spcBef>
              <a:spcPct val="0"/>
            </a:spcBef>
            <a:spcAft>
              <a:spcPct val="35000"/>
            </a:spcAft>
            <a:buNone/>
          </a:pPr>
          <a:r>
            <a:rPr lang="en-US" sz="500" kern="1200"/>
            <a:t>Extensible Markup Language (XML) is a mark-up language that defines a set of rules for encoding documents in a format that is both human-readable and machine-readable. The World Wide Web Consortium's XML 1.0 Specification</a:t>
          </a:r>
          <a:r>
            <a:rPr lang="en-US" sz="500" kern="1200" baseline="30000"/>
            <a:t> </a:t>
          </a:r>
          <a:r>
            <a:rPr lang="en-US" sz="500" kern="1200"/>
            <a:t>of 1998 and several other related specifications</a:t>
          </a:r>
          <a:r>
            <a:rPr lang="en-US" sz="500" kern="1200" baseline="30000"/>
            <a:t> </a:t>
          </a:r>
          <a:r>
            <a:rPr lang="en-US" sz="500" kern="1200"/>
            <a:t>- all of them free open standards - define XML.</a:t>
          </a:r>
        </a:p>
        <a:p>
          <a:pPr marL="0" lvl="0" indent="0" algn="r" defTabSz="222250">
            <a:lnSpc>
              <a:spcPct val="90000"/>
            </a:lnSpc>
            <a:spcBef>
              <a:spcPct val="0"/>
            </a:spcBef>
            <a:spcAft>
              <a:spcPct val="35000"/>
            </a:spcAft>
            <a:buNone/>
          </a:pPr>
          <a:r>
            <a:rPr lang="en-US" sz="500" kern="1200"/>
            <a:t>The design goals of XML emphasize simplicity, generality, and usability across the Internet. It is a textual data format with strong support via Unicode for different human languages. Although the design of XML focuses on documents, the language is widely used for the representation of arbitrary data structures such as those used in web services.</a:t>
          </a:r>
        </a:p>
        <a:p>
          <a:pPr marL="0" lvl="0" indent="0" algn="r" defTabSz="222250">
            <a:lnSpc>
              <a:spcPct val="90000"/>
            </a:lnSpc>
            <a:spcBef>
              <a:spcPct val="0"/>
            </a:spcBef>
            <a:spcAft>
              <a:spcPct val="35000"/>
            </a:spcAft>
            <a:buNone/>
          </a:pPr>
          <a:r>
            <a:rPr lang="en-US" sz="500" kern="1200"/>
            <a:t>Several schema systems exist to aid in the definition of XML-based languages, while programmers have developed many application programming interfaces (APIs) to aid the processing of XML data</a:t>
          </a:r>
        </a:p>
      </dsp:txBody>
      <dsp:txXfrm>
        <a:off x="3529372" y="847601"/>
        <a:ext cx="1332187" cy="3148043"/>
      </dsp:txXfrm>
    </dsp:sp>
    <dsp:sp modelId="{F62B26E2-3F53-45C3-8A5D-BDB13ED86F84}">
      <dsp:nvSpPr>
        <dsp:cNvPr id="0" name=""/>
        <dsp:cNvSpPr/>
      </dsp:nvSpPr>
      <dsp:spPr>
        <a:xfrm>
          <a:off x="3335921" y="242363"/>
          <a:ext cx="1525638" cy="605237"/>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3025" tIns="73025" rIns="73025" bIns="73025" numCol="1" spcCol="1270" anchor="ctr" anchorCtr="0">
          <a:noAutofit/>
        </a:bodyPr>
        <a:lstStyle/>
        <a:p>
          <a:pPr marL="0" lvl="0" indent="0" algn="ctr" defTabSz="1022350">
            <a:lnSpc>
              <a:spcPct val="90000"/>
            </a:lnSpc>
            <a:spcBef>
              <a:spcPct val="0"/>
            </a:spcBef>
            <a:spcAft>
              <a:spcPct val="35000"/>
            </a:spcAft>
            <a:buNone/>
          </a:pPr>
          <a:r>
            <a:rPr lang="en-US" sz="2300" kern="1200" dirty="0"/>
            <a:t>XML</a:t>
          </a:r>
        </a:p>
      </dsp:txBody>
      <dsp:txXfrm>
        <a:off x="3335921" y="242363"/>
        <a:ext cx="1525638" cy="605237"/>
      </dsp:txXfrm>
    </dsp:sp>
    <dsp:sp modelId="{3830D3E1-928E-44CE-8B15-1E0CB9FA2D58}">
      <dsp:nvSpPr>
        <dsp:cNvPr id="0" name=""/>
        <dsp:cNvSpPr/>
      </dsp:nvSpPr>
      <dsp:spPr>
        <a:xfrm>
          <a:off x="1810283" y="847601"/>
          <a:ext cx="1525638" cy="2905679"/>
        </a:xfrm>
        <a:prstGeom prst="wedgeRectCallout">
          <a:avLst>
            <a:gd name="adj1" fmla="val 62500"/>
            <a:gd name="adj2" fmla="val 20830"/>
          </a:avLst>
        </a:prstGeom>
        <a:solidFill>
          <a:schemeClr val="accent1">
            <a:tint val="50000"/>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txBody>
        <a:bodyPr spcFirstLastPara="0" vert="horz" wrap="square" lIns="15875" tIns="15875" rIns="15875" bIns="15875" numCol="1" spcCol="1270" anchor="t" anchorCtr="0">
          <a:noAutofit/>
        </a:bodyPr>
        <a:lstStyle/>
        <a:p>
          <a:pPr marL="0" lvl="0" indent="0" algn="r" defTabSz="222250">
            <a:lnSpc>
              <a:spcPct val="90000"/>
            </a:lnSpc>
            <a:spcBef>
              <a:spcPct val="0"/>
            </a:spcBef>
            <a:spcAft>
              <a:spcPct val="35000"/>
            </a:spcAft>
            <a:buNone/>
          </a:pPr>
          <a:r>
            <a:rPr lang="en-US" sz="500" kern="1200" dirty="0"/>
            <a:t>Java is a general-purpose programming language that is class-based, object-oriented, and designed to have as few implementation dependencies as possible. It is intended to let application developers write once, run anywhere (WORA), meaning that compiled Java code can run on all platforms that support Java without the need for recompilation. Java applications are typically compiled to bytecode that can run on any Java virtual machine (JVM) regardless of the underlying computer architecture. The syntax of Java is similar to C and C++, but it has fewer low-level facilities than either of them. As of 2019, Java was one of the most popular programming languages in use according to GitHub, particularly for client-server web applications, with a reported 9 million developers.</a:t>
          </a:r>
        </a:p>
      </dsp:txBody>
      <dsp:txXfrm>
        <a:off x="2003734" y="847601"/>
        <a:ext cx="1332187" cy="2905679"/>
      </dsp:txXfrm>
    </dsp:sp>
    <dsp:sp modelId="{689B834B-0576-4B5D-B813-1B600D181483}">
      <dsp:nvSpPr>
        <dsp:cNvPr id="0" name=""/>
        <dsp:cNvSpPr/>
      </dsp:nvSpPr>
      <dsp:spPr>
        <a:xfrm>
          <a:off x="1810283" y="363321"/>
          <a:ext cx="1525638" cy="484279"/>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3025" tIns="73025" rIns="73025" bIns="73025" numCol="1" spcCol="1270" anchor="ctr" anchorCtr="0">
          <a:noAutofit/>
        </a:bodyPr>
        <a:lstStyle/>
        <a:p>
          <a:pPr marL="0" lvl="0" indent="0" algn="ctr" defTabSz="1022350">
            <a:lnSpc>
              <a:spcPct val="90000"/>
            </a:lnSpc>
            <a:spcBef>
              <a:spcPct val="0"/>
            </a:spcBef>
            <a:spcAft>
              <a:spcPct val="35000"/>
            </a:spcAft>
            <a:buNone/>
          </a:pPr>
          <a:r>
            <a:rPr lang="en-US" sz="2300" kern="1200" dirty="0"/>
            <a:t>Java</a:t>
          </a:r>
        </a:p>
      </dsp:txBody>
      <dsp:txXfrm>
        <a:off x="1810283" y="363321"/>
        <a:ext cx="1525638" cy="484279"/>
      </dsp:txXfrm>
    </dsp:sp>
  </dsp:spTree>
</dsp:drawing>
</file>

<file path=ppt/diagrams/layout1.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C4FB8F-ED15-48AB-97BD-17129D4E699D}" type="datetimeFigureOut">
              <a:rPr lang="en-US" smtClean="0"/>
              <a:t>11/25/2020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6B3739-9081-478F-812E-AE7CE140632E}" type="slidenum">
              <a:rPr lang="en-US" smtClean="0"/>
              <a:t>‹#›</a:t>
            </a:fld>
            <a:endParaRPr lang="en-US" dirty="0"/>
          </a:p>
        </p:txBody>
      </p:sp>
    </p:spTree>
    <p:extLst>
      <p:ext uri="{BB962C8B-B14F-4D97-AF65-F5344CB8AC3E}">
        <p14:creationId xmlns:p14="http://schemas.microsoft.com/office/powerpoint/2010/main" val="41121049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C9D437-CD83-4825-AD0D-5E7B341BC79B}" type="datetimeFigureOut">
              <a:rPr lang="en-US" smtClean="0"/>
              <a:t>11/25/2020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0CF8BB-EBC7-4B8F-9632-A5A136FBB880}" type="slidenum">
              <a:rPr lang="en-US" smtClean="0"/>
              <a:t>‹#›</a:t>
            </a:fld>
            <a:endParaRPr lang="en-US" dirty="0"/>
          </a:p>
        </p:txBody>
      </p:sp>
    </p:spTree>
    <p:extLst>
      <p:ext uri="{BB962C8B-B14F-4D97-AF65-F5344CB8AC3E}">
        <p14:creationId xmlns:p14="http://schemas.microsoft.com/office/powerpoint/2010/main" val="1170369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600" y="755780"/>
            <a:ext cx="6858000" cy="3200400"/>
          </a:xfrm>
        </p:spPr>
        <p:txBody>
          <a:bodyPr anchor="b">
            <a:normAutofit/>
          </a:bodyPr>
          <a:lstStyle>
            <a:lvl1pPr algn="l">
              <a:lnSpc>
                <a:spcPct val="75000"/>
              </a:lnSpc>
              <a:defRPr sz="80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3956180"/>
            <a:ext cx="6858000" cy="1097280"/>
          </a:xfrm>
        </p:spPr>
        <p:txBody>
          <a:bodyPr>
            <a:normAutofit/>
          </a:bodyPr>
          <a:lstStyle>
            <a:lvl1pPr marL="0" indent="0" algn="l">
              <a:spcBef>
                <a:spcPts val="0"/>
              </a:spcBef>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2465DD-9819-4ABC-A784-477AFBA19C86}" type="datetime1">
              <a:rPr lang="en-US" smtClean="0"/>
              <a:t>11/25/2020</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61E545-DA4D-4588-A168-A47EEF327FC2}" type="datetime1">
              <a:rPr lang="en-US" smtClean="0"/>
              <a:t>11/25/2020</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42120" y="380999"/>
            <a:ext cx="2011680" cy="6096001"/>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981199" y="380999"/>
            <a:ext cx="7074859" cy="6096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FB26042-7092-4D96-B3CE-E8E6CFEE88C8}" type="datetime1">
              <a:rPr lang="en-US" smtClean="0"/>
              <a:t>11/25/2020</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tx2">
                    <a:lumMod val="65000"/>
                    <a:lumOff val="35000"/>
                  </a:schemeClr>
                </a:solidFill>
              </a:defRPr>
            </a:lvl1pPr>
          </a:lstStyle>
          <a:p>
            <a:fld id="{9729644A-97F2-4BC4-BBF7-FC141F507563}" type="datetime1">
              <a:rPr lang="en-US" smtClean="0"/>
              <a:t>11/25/2020</a:t>
            </a:fld>
            <a:endParaRPr lang="en-US" dirty="0"/>
          </a:p>
        </p:txBody>
      </p:sp>
      <p:sp>
        <p:nvSpPr>
          <p:cNvPr id="5" name="Footer Placeholder 4"/>
          <p:cNvSpPr>
            <a:spLocks noGrp="1"/>
          </p:cNvSpPr>
          <p:nvPr>
            <p:ph type="ftr" sz="quarter" idx="11"/>
          </p:nvPr>
        </p:nvSpPr>
        <p:spPr/>
        <p:txBody>
          <a:bodyPr/>
          <a:lstStyle>
            <a:lvl1pPr>
              <a:defRPr>
                <a:solidFill>
                  <a:schemeClr val="tx2">
                    <a:lumMod val="65000"/>
                    <a:lumOff val="35000"/>
                  </a:schemeClr>
                </a:solidFill>
              </a:defRPr>
            </a:lvl1pPr>
          </a:lstStyle>
          <a:p>
            <a:r>
              <a:rPr lang="en-US"/>
              <a:t>Add a footer</a:t>
            </a:r>
            <a:endParaRPr lang="en-US" dirty="0"/>
          </a:p>
        </p:txBody>
      </p:sp>
      <p:sp>
        <p:nvSpPr>
          <p:cNvPr id="6" name="Slide Number Placeholder 5"/>
          <p:cNvSpPr>
            <a:spLocks noGrp="1"/>
          </p:cNvSpPr>
          <p:nvPr>
            <p:ph type="sldNum" sz="quarter" idx="12"/>
          </p:nvPr>
        </p:nvSpPr>
        <p:spPr/>
        <p:txBody>
          <a:bodyPr/>
          <a:lstStyle>
            <a:lvl1pPr>
              <a:defRPr>
                <a:solidFill>
                  <a:schemeClr val="tx2">
                    <a:lumMod val="65000"/>
                    <a:lumOff val="35000"/>
                  </a:schemeClr>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822960"/>
            <a:ext cx="8686800" cy="2011680"/>
          </a:xfrm>
        </p:spPr>
        <p:txBody>
          <a:bodyPr anchor="b">
            <a:normAutofit/>
          </a:bodyPr>
          <a:lstStyle>
            <a:lvl1pPr>
              <a:defRPr sz="6600"/>
            </a:lvl1pPr>
          </a:lstStyle>
          <a:p>
            <a:r>
              <a:rPr lang="en-US"/>
              <a:t>Click to edit Master title style</a:t>
            </a:r>
          </a:p>
        </p:txBody>
      </p:sp>
      <p:sp>
        <p:nvSpPr>
          <p:cNvPr id="3" name="Text Placeholder 2"/>
          <p:cNvSpPr>
            <a:spLocks noGrp="1"/>
          </p:cNvSpPr>
          <p:nvPr>
            <p:ph type="body" idx="1"/>
          </p:nvPr>
        </p:nvSpPr>
        <p:spPr>
          <a:xfrm>
            <a:off x="609600" y="2834640"/>
            <a:ext cx="8686800" cy="1097280"/>
          </a:xfrm>
        </p:spPr>
        <p:txBody>
          <a:bodyPr>
            <a:normAutofit/>
          </a:bodyPr>
          <a:lstStyle>
            <a:lvl1pPr marL="0" indent="0">
              <a:spcBef>
                <a:spcPts val="0"/>
              </a:spcBef>
              <a:buNone/>
              <a:defRPr sz="28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981200" y="1981200"/>
            <a:ext cx="4572000" cy="448056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1800" y="1981200"/>
            <a:ext cx="4572000" cy="448056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104EB7-77EC-481E-BDC6-73CA182AC952}" type="datetime1">
              <a:rPr lang="en-US" smtClean="0"/>
              <a:t>11/25/2020</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981200" y="1679448"/>
            <a:ext cx="4572000" cy="830487"/>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81200" y="2509935"/>
            <a:ext cx="4572000" cy="396706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81800" y="1679448"/>
            <a:ext cx="4572000" cy="830487"/>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781800" y="2509935"/>
            <a:ext cx="4572000" cy="396706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0016069-A392-4E44-934F-6743D63E2A4F}" type="datetime1">
              <a:rPr lang="en-US" smtClean="0"/>
              <a:t>11/25/2020</a:t>
            </a:fld>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81F9843-3551-47D6-BD3E-346FBDF458AF}" type="datetime1">
              <a:rPr lang="en-US" smtClean="0"/>
              <a:t>11/25/2020</a:t>
            </a:fld>
            <a:endParaRPr lang="en-US" dirty="0"/>
          </a:p>
        </p:txBody>
      </p:sp>
      <p:sp>
        <p:nvSpPr>
          <p:cNvPr id="4" name="Footer Placeholder 3"/>
          <p:cNvSpPr>
            <a:spLocks noGrp="1"/>
          </p:cNvSpPr>
          <p:nvPr>
            <p:ph type="ftr" sz="quarter" idx="11"/>
          </p:nvPr>
        </p:nvSpPr>
        <p:spPr/>
        <p:txBody>
          <a:bodyPr/>
          <a:lstStyle/>
          <a:p>
            <a:r>
              <a:rPr lang="en-US" dirty="0"/>
              <a:t>Add a footer</a:t>
            </a:r>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8C2989-19D5-42F7-8321-FE6B75231AF4}" type="datetime1">
              <a:rPr lang="en-US" smtClean="0"/>
              <a:t>11/25/2020</a:t>
            </a:fld>
            <a:endParaRPr lang="en-US" dirty="0"/>
          </a:p>
        </p:txBody>
      </p:sp>
      <p:sp>
        <p:nvSpPr>
          <p:cNvPr id="3" name="Footer Placeholder 2"/>
          <p:cNvSpPr>
            <a:spLocks noGrp="1"/>
          </p:cNvSpPr>
          <p:nvPr>
            <p:ph type="ftr" sz="quarter" idx="11"/>
          </p:nvPr>
        </p:nvSpPr>
        <p:spPr/>
        <p:txBody>
          <a:bodyPr/>
          <a:lstStyle/>
          <a:p>
            <a:r>
              <a:rPr lang="en-US" dirty="0"/>
              <a:t>Add a footer</a:t>
            </a:r>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59420" y="408993"/>
            <a:ext cx="4800937" cy="1828800"/>
          </a:xfrm>
        </p:spPr>
        <p:txBody>
          <a:bodyPr anchor="b">
            <a:noAutofit/>
          </a:bodyPr>
          <a:lstStyle>
            <a:lvl1pPr>
              <a:defRPr sz="4400"/>
            </a:lvl1pPr>
          </a:lstStyle>
          <a:p>
            <a:r>
              <a:rPr lang="en-US"/>
              <a:t>Click to edit Master title style</a:t>
            </a:r>
          </a:p>
        </p:txBody>
      </p:sp>
      <p:sp>
        <p:nvSpPr>
          <p:cNvPr id="3" name="Content Placeholder 2"/>
          <p:cNvSpPr>
            <a:spLocks noGrp="1"/>
          </p:cNvSpPr>
          <p:nvPr>
            <p:ph idx="1"/>
          </p:nvPr>
        </p:nvSpPr>
        <p:spPr>
          <a:xfrm>
            <a:off x="606491" y="381000"/>
            <a:ext cx="5489510" cy="57912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559420" y="2237793"/>
            <a:ext cx="4800937" cy="1828800"/>
          </a:xfrm>
        </p:spPr>
        <p:txBody>
          <a:bodyP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F9C03C-1F27-412D-AD0B-6423348F1B9B}" type="datetime1">
              <a:rPr lang="en-US" smtClean="0"/>
              <a:t>11/25/2020</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556248" y="384048"/>
            <a:ext cx="4800600" cy="1828800"/>
          </a:xfrm>
        </p:spPr>
        <p:txBody>
          <a:bodyPr anchor="b">
            <a:noAutofit/>
          </a:bodyPr>
          <a:lstStyle>
            <a:lvl1pPr>
              <a:defRPr sz="4400">
                <a:solidFill>
                  <a:schemeClr val="bg1"/>
                </a:solidFill>
              </a:defRPr>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0" y="0"/>
            <a:ext cx="6096000" cy="6858000"/>
          </a:xfrm>
          <a:ln>
            <a:noFill/>
          </a:ln>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556249" y="2240280"/>
            <a:ext cx="4799140" cy="1828800"/>
          </a:xfrm>
        </p:spPr>
        <p:txBody>
          <a:bodyP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57120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81200" y="381000"/>
            <a:ext cx="9372600" cy="12954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81200" y="1987419"/>
            <a:ext cx="9372600" cy="44831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631790" y="5586761"/>
            <a:ext cx="280731" cy="883759"/>
          </a:xfrm>
          <a:prstGeom prst="rect">
            <a:avLst/>
          </a:prstGeom>
        </p:spPr>
        <p:txBody>
          <a:bodyPr vert="vert270" lIns="91440" tIns="45720" rIns="91440" bIns="45720" rtlCol="0" anchor="ctr"/>
          <a:lstStyle>
            <a:lvl1pPr algn="l">
              <a:defRPr sz="1200">
                <a:solidFill>
                  <a:schemeClr val="tx2">
                    <a:lumMod val="65000"/>
                    <a:lumOff val="35000"/>
                  </a:schemeClr>
                </a:solidFill>
              </a:defRPr>
            </a:lvl1pPr>
          </a:lstStyle>
          <a:p>
            <a:fld id="{619CFDC2-5630-4611-9BF0-0EF7C8C4398D}" type="datetime1">
              <a:rPr lang="en-US" smtClean="0"/>
              <a:t>11/25/2020</a:t>
            </a:fld>
            <a:endParaRPr lang="en-US" dirty="0"/>
          </a:p>
        </p:txBody>
      </p:sp>
      <p:sp>
        <p:nvSpPr>
          <p:cNvPr id="5" name="Footer Placeholder 4"/>
          <p:cNvSpPr>
            <a:spLocks noGrp="1"/>
          </p:cNvSpPr>
          <p:nvPr>
            <p:ph type="ftr" sz="quarter" idx="3"/>
          </p:nvPr>
        </p:nvSpPr>
        <p:spPr>
          <a:xfrm>
            <a:off x="11631790" y="365125"/>
            <a:ext cx="280730" cy="5139936"/>
          </a:xfrm>
          <a:prstGeom prst="rect">
            <a:avLst/>
          </a:prstGeom>
        </p:spPr>
        <p:txBody>
          <a:bodyPr vert="vert270" lIns="91440" tIns="45720" rIns="91440" bIns="45720" rtlCol="0" anchor="ctr"/>
          <a:lstStyle>
            <a:lvl1pPr algn="ctr">
              <a:defRPr sz="1200">
                <a:solidFill>
                  <a:schemeClr val="tx2">
                    <a:lumMod val="65000"/>
                    <a:lumOff val="35000"/>
                  </a:schemeClr>
                </a:solidFill>
              </a:defRPr>
            </a:lvl1pPr>
          </a:lstStyle>
          <a:p>
            <a:r>
              <a:rPr lang="en-US" dirty="0"/>
              <a:t>Add a footer</a:t>
            </a:r>
          </a:p>
        </p:txBody>
      </p:sp>
      <p:sp>
        <p:nvSpPr>
          <p:cNvPr id="6" name="Slide Number Placeholder 5"/>
          <p:cNvSpPr>
            <a:spLocks noGrp="1"/>
          </p:cNvSpPr>
          <p:nvPr>
            <p:ph type="sldNum" sz="quarter" idx="4"/>
          </p:nvPr>
        </p:nvSpPr>
        <p:spPr>
          <a:xfrm>
            <a:off x="313321" y="6268940"/>
            <a:ext cx="722377" cy="201580"/>
          </a:xfrm>
          <a:prstGeom prst="rect">
            <a:avLst/>
          </a:prstGeom>
        </p:spPr>
        <p:txBody>
          <a:bodyPr vert="horz" lIns="91440" tIns="45720" rIns="91440" bIns="45720" rtlCol="0" anchor="ctr"/>
          <a:lstStyle>
            <a:lvl1pPr algn="l">
              <a:defRPr sz="1200">
                <a:solidFill>
                  <a:schemeClr val="tx2">
                    <a:lumMod val="65000"/>
                    <a:lumOff val="35000"/>
                  </a:schemeClr>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5000"/>
        </a:lnSpc>
        <a:spcBef>
          <a:spcPct val="0"/>
        </a:spcBef>
        <a:buNone/>
        <a:defRPr sz="4400" kern="1200" cap="all" baseline="0">
          <a:solidFill>
            <a:schemeClr val="accent1">
              <a:lumMod val="50000"/>
            </a:schemeClr>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685800" indent="-274320" algn="l" defTabSz="914400" rtl="0" eaLnBrk="1" latinLnBrk="0" hangingPunct="1">
        <a:lnSpc>
          <a:spcPct val="90000"/>
        </a:lnSpc>
        <a:spcBef>
          <a:spcPts val="1200"/>
        </a:spcBef>
        <a:buSzPct val="100000"/>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lnSpc>
          <a:spcPct val="90000"/>
        </a:lnSpc>
        <a:spcBef>
          <a:spcPts val="800"/>
        </a:spcBef>
        <a:buSzPct val="100000"/>
        <a:buFont typeface="Arial" pitchFamily="34" charset="0"/>
        <a:buChar char="▪"/>
        <a:defRPr sz="1800" kern="1200">
          <a:solidFill>
            <a:schemeClr val="tx1"/>
          </a:solidFill>
          <a:latin typeface="+mn-lt"/>
          <a:ea typeface="+mn-ea"/>
          <a:cs typeface="+mn-cs"/>
        </a:defRPr>
      </a:lvl3pPr>
      <a:lvl4pPr marL="12344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4pPr>
      <a:lvl5pPr marL="14630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6916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21031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8pPr>
      <a:lvl9pPr marL="23317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STuFun</a:t>
            </a:r>
          </a:p>
        </p:txBody>
      </p:sp>
      <p:sp>
        <p:nvSpPr>
          <p:cNvPr id="3" name="Subtitle 2"/>
          <p:cNvSpPr>
            <a:spLocks noGrp="1"/>
          </p:cNvSpPr>
          <p:nvPr>
            <p:ph type="subTitle" idx="1"/>
          </p:nvPr>
        </p:nvSpPr>
        <p:spPr/>
        <p:txBody>
          <a:bodyPr/>
          <a:lstStyle/>
          <a:p>
            <a:r>
              <a:rPr lang="en-US" dirty="0"/>
              <a:t>Android Application for Mini Project</a:t>
            </a:r>
          </a:p>
        </p:txBody>
      </p:sp>
    </p:spTree>
    <p:extLst>
      <p:ext uri="{BB962C8B-B14F-4D97-AF65-F5344CB8AC3E}">
        <p14:creationId xmlns:p14="http://schemas.microsoft.com/office/powerpoint/2010/main" val="241325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E88562E-44C5-4FA5-BF58-ECFBAE701732}"/>
              </a:ext>
            </a:extLst>
          </p:cNvPr>
          <p:cNvSpPr>
            <a:spLocks noGrp="1"/>
          </p:cNvSpPr>
          <p:nvPr>
            <p:ph type="title"/>
          </p:nvPr>
        </p:nvSpPr>
        <p:spPr>
          <a:xfrm>
            <a:off x="6559420" y="408993"/>
            <a:ext cx="4800937" cy="1828800"/>
          </a:xfrm>
        </p:spPr>
        <p:txBody>
          <a:bodyPr anchor="b">
            <a:normAutofit/>
          </a:bodyPr>
          <a:lstStyle/>
          <a:p>
            <a:r>
              <a:rPr lang="en-US" dirty="0"/>
              <a:t>Data flow diagram</a:t>
            </a:r>
          </a:p>
        </p:txBody>
      </p:sp>
      <p:pic>
        <p:nvPicPr>
          <p:cNvPr id="10" name="Picture 9" descr="Diagram, schematic&#10;&#10;Description automatically generated">
            <a:extLst>
              <a:ext uri="{FF2B5EF4-FFF2-40B4-BE49-F238E27FC236}">
                <a16:creationId xmlns:a16="http://schemas.microsoft.com/office/drawing/2014/main" id="{8C593EDA-28E0-45F0-96BD-C547703813B2}"/>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606491" y="696530"/>
            <a:ext cx="5489510" cy="5160139"/>
          </a:xfrm>
          <a:prstGeom prst="rect">
            <a:avLst/>
          </a:prstGeom>
          <a:noFill/>
          <a:ln>
            <a:noFill/>
          </a:ln>
        </p:spPr>
      </p:pic>
      <p:sp>
        <p:nvSpPr>
          <p:cNvPr id="28" name="Text Placeholder 3">
            <a:extLst>
              <a:ext uri="{FF2B5EF4-FFF2-40B4-BE49-F238E27FC236}">
                <a16:creationId xmlns:a16="http://schemas.microsoft.com/office/drawing/2014/main" id="{11F9EF8E-B8C8-450A-AD54-18150B173870}"/>
              </a:ext>
            </a:extLst>
          </p:cNvPr>
          <p:cNvSpPr>
            <a:spLocks noGrp="1"/>
          </p:cNvSpPr>
          <p:nvPr>
            <p:ph type="body" sz="half" idx="2"/>
          </p:nvPr>
        </p:nvSpPr>
        <p:spPr>
          <a:xfrm>
            <a:off x="6559420" y="2237793"/>
            <a:ext cx="4800600" cy="3248025"/>
          </a:xfrm>
        </p:spPr>
        <p:txBody>
          <a:bodyPr/>
          <a:lstStyle/>
          <a:p>
            <a:endParaRPr lang="en-US"/>
          </a:p>
        </p:txBody>
      </p:sp>
    </p:spTree>
    <p:extLst>
      <p:ext uri="{BB962C8B-B14F-4D97-AF65-F5344CB8AC3E}">
        <p14:creationId xmlns:p14="http://schemas.microsoft.com/office/powerpoint/2010/main" val="1276825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E88562E-44C5-4FA5-BF58-ECFBAE701732}"/>
              </a:ext>
            </a:extLst>
          </p:cNvPr>
          <p:cNvSpPr>
            <a:spLocks noGrp="1"/>
          </p:cNvSpPr>
          <p:nvPr>
            <p:ph type="title"/>
          </p:nvPr>
        </p:nvSpPr>
        <p:spPr>
          <a:xfrm>
            <a:off x="6556248" y="384048"/>
            <a:ext cx="4800600" cy="1828800"/>
          </a:xfrm>
        </p:spPr>
        <p:txBody>
          <a:bodyPr anchor="b">
            <a:normAutofit/>
          </a:bodyPr>
          <a:lstStyle/>
          <a:p>
            <a:r>
              <a:rPr lang="en-US" dirty="0"/>
              <a:t>Class diagram</a:t>
            </a:r>
          </a:p>
        </p:txBody>
      </p:sp>
      <p:pic>
        <p:nvPicPr>
          <p:cNvPr id="5" name="Picture 4">
            <a:extLst>
              <a:ext uri="{FF2B5EF4-FFF2-40B4-BE49-F238E27FC236}">
                <a16:creationId xmlns:a16="http://schemas.microsoft.com/office/drawing/2014/main" id="{2648AD14-2AFD-4264-B014-0E47C9CB8E07}"/>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33350" y="0"/>
            <a:ext cx="5829300" cy="6858000"/>
          </a:xfrm>
          <a:prstGeom prst="rect">
            <a:avLst/>
          </a:prstGeom>
          <a:noFill/>
          <a:ln>
            <a:noFill/>
          </a:ln>
        </p:spPr>
      </p:pic>
      <p:sp>
        <p:nvSpPr>
          <p:cNvPr id="26" name="Text Placeholder 3">
            <a:extLst>
              <a:ext uri="{FF2B5EF4-FFF2-40B4-BE49-F238E27FC236}">
                <a16:creationId xmlns:a16="http://schemas.microsoft.com/office/drawing/2014/main" id="{FC087CE9-D601-4F09-BE10-7AF21A89F430}"/>
              </a:ext>
            </a:extLst>
          </p:cNvPr>
          <p:cNvSpPr>
            <a:spLocks noGrp="1"/>
          </p:cNvSpPr>
          <p:nvPr>
            <p:ph type="body" sz="half" idx="2"/>
          </p:nvPr>
        </p:nvSpPr>
        <p:spPr>
          <a:xfrm>
            <a:off x="6556249" y="2240280"/>
            <a:ext cx="4799013" cy="3246437"/>
          </a:xfrm>
        </p:spPr>
        <p:txBody>
          <a:bodyPr/>
          <a:lstStyle/>
          <a:p>
            <a:endParaRPr lang="en-US"/>
          </a:p>
        </p:txBody>
      </p:sp>
    </p:spTree>
    <p:extLst>
      <p:ext uri="{BB962C8B-B14F-4D97-AF65-F5344CB8AC3E}">
        <p14:creationId xmlns:p14="http://schemas.microsoft.com/office/powerpoint/2010/main" val="3467910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E88562E-44C5-4FA5-BF58-ECFBAE701732}"/>
              </a:ext>
            </a:extLst>
          </p:cNvPr>
          <p:cNvSpPr>
            <a:spLocks noGrp="1"/>
          </p:cNvSpPr>
          <p:nvPr>
            <p:ph type="title"/>
          </p:nvPr>
        </p:nvSpPr>
        <p:spPr>
          <a:xfrm>
            <a:off x="6556248" y="384048"/>
            <a:ext cx="4800600" cy="1828800"/>
          </a:xfrm>
        </p:spPr>
        <p:txBody>
          <a:bodyPr anchor="b">
            <a:normAutofit/>
          </a:bodyPr>
          <a:lstStyle/>
          <a:p>
            <a:r>
              <a:rPr lang="en-US" dirty="0"/>
              <a:t>Use case diagram</a:t>
            </a:r>
          </a:p>
        </p:txBody>
      </p:sp>
      <p:pic>
        <p:nvPicPr>
          <p:cNvPr id="6" name="Picture 5">
            <a:extLst>
              <a:ext uri="{FF2B5EF4-FFF2-40B4-BE49-F238E27FC236}">
                <a16:creationId xmlns:a16="http://schemas.microsoft.com/office/drawing/2014/main" id="{444B345F-A651-4305-BC9E-4635956271A8}"/>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0" y="262247"/>
            <a:ext cx="6096000" cy="6333506"/>
          </a:xfrm>
          <a:prstGeom prst="rect">
            <a:avLst/>
          </a:prstGeom>
          <a:noFill/>
          <a:ln>
            <a:noFill/>
          </a:ln>
        </p:spPr>
      </p:pic>
      <p:sp>
        <p:nvSpPr>
          <p:cNvPr id="31" name="Text Placeholder 3">
            <a:extLst>
              <a:ext uri="{FF2B5EF4-FFF2-40B4-BE49-F238E27FC236}">
                <a16:creationId xmlns:a16="http://schemas.microsoft.com/office/drawing/2014/main" id="{131737E5-2156-45D8-8FC7-0D777BE5E260}"/>
              </a:ext>
            </a:extLst>
          </p:cNvPr>
          <p:cNvSpPr>
            <a:spLocks noGrp="1"/>
          </p:cNvSpPr>
          <p:nvPr>
            <p:ph type="body" sz="half" idx="2"/>
          </p:nvPr>
        </p:nvSpPr>
        <p:spPr>
          <a:xfrm>
            <a:off x="6556249" y="2240280"/>
            <a:ext cx="4799013" cy="3246437"/>
          </a:xfrm>
        </p:spPr>
        <p:txBody>
          <a:bodyPr/>
          <a:lstStyle/>
          <a:p>
            <a:endParaRPr lang="en-US"/>
          </a:p>
        </p:txBody>
      </p:sp>
    </p:spTree>
    <p:extLst>
      <p:ext uri="{BB962C8B-B14F-4D97-AF65-F5344CB8AC3E}">
        <p14:creationId xmlns:p14="http://schemas.microsoft.com/office/powerpoint/2010/main" val="3254653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E88562E-44C5-4FA5-BF58-ECFBAE701732}"/>
              </a:ext>
            </a:extLst>
          </p:cNvPr>
          <p:cNvSpPr>
            <a:spLocks noGrp="1"/>
          </p:cNvSpPr>
          <p:nvPr>
            <p:ph type="title"/>
          </p:nvPr>
        </p:nvSpPr>
        <p:spPr>
          <a:xfrm>
            <a:off x="6556248" y="384048"/>
            <a:ext cx="4800600" cy="1828800"/>
          </a:xfrm>
        </p:spPr>
        <p:txBody>
          <a:bodyPr anchor="b">
            <a:normAutofit/>
          </a:bodyPr>
          <a:lstStyle/>
          <a:p>
            <a:r>
              <a:rPr lang="en-US" dirty="0"/>
              <a:t>er diagram</a:t>
            </a:r>
          </a:p>
        </p:txBody>
      </p:sp>
      <p:pic>
        <p:nvPicPr>
          <p:cNvPr id="5" name="Picture 4">
            <a:extLst>
              <a:ext uri="{FF2B5EF4-FFF2-40B4-BE49-F238E27FC236}">
                <a16:creationId xmlns:a16="http://schemas.microsoft.com/office/drawing/2014/main" id="{DE8A3416-8036-43FA-A120-CD2C13599DDA}"/>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76212" y="0"/>
            <a:ext cx="5743575" cy="6858000"/>
          </a:xfrm>
          <a:prstGeom prst="rect">
            <a:avLst/>
          </a:prstGeom>
          <a:noFill/>
          <a:ln>
            <a:noFill/>
          </a:ln>
        </p:spPr>
      </p:pic>
      <p:sp>
        <p:nvSpPr>
          <p:cNvPr id="36" name="Text Placeholder 3">
            <a:extLst>
              <a:ext uri="{FF2B5EF4-FFF2-40B4-BE49-F238E27FC236}">
                <a16:creationId xmlns:a16="http://schemas.microsoft.com/office/drawing/2014/main" id="{F25192A1-B911-4C95-89A1-8C240FDCB4B8}"/>
              </a:ext>
            </a:extLst>
          </p:cNvPr>
          <p:cNvSpPr>
            <a:spLocks noGrp="1"/>
          </p:cNvSpPr>
          <p:nvPr>
            <p:ph type="body" sz="half" idx="2"/>
          </p:nvPr>
        </p:nvSpPr>
        <p:spPr>
          <a:xfrm>
            <a:off x="6556249" y="2240280"/>
            <a:ext cx="4799013" cy="3246437"/>
          </a:xfrm>
        </p:spPr>
        <p:txBody>
          <a:bodyPr/>
          <a:lstStyle/>
          <a:p>
            <a:endParaRPr lang="en-US"/>
          </a:p>
        </p:txBody>
      </p:sp>
    </p:spTree>
    <p:extLst>
      <p:ext uri="{BB962C8B-B14F-4D97-AF65-F5344CB8AC3E}">
        <p14:creationId xmlns:p14="http://schemas.microsoft.com/office/powerpoint/2010/main" val="196664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0469" y="0"/>
            <a:ext cx="9372600" cy="1295400"/>
          </a:xfrm>
        </p:spPr>
        <p:txBody>
          <a:bodyPr/>
          <a:lstStyle/>
          <a:p>
            <a:r>
              <a:rPr lang="en-US" dirty="0"/>
              <a:t>Database description</a:t>
            </a:r>
          </a:p>
        </p:txBody>
      </p:sp>
      <p:graphicFrame>
        <p:nvGraphicFramePr>
          <p:cNvPr id="7" name="Table 6">
            <a:extLst>
              <a:ext uri="{FF2B5EF4-FFF2-40B4-BE49-F238E27FC236}">
                <a16:creationId xmlns:a16="http://schemas.microsoft.com/office/drawing/2014/main" id="{F980C52A-40A7-4DE9-BDE3-28052DE0FD53}"/>
              </a:ext>
            </a:extLst>
          </p:cNvPr>
          <p:cNvGraphicFramePr>
            <a:graphicFrameLocks noGrp="1"/>
          </p:cNvGraphicFramePr>
          <p:nvPr>
            <p:extLst>
              <p:ext uri="{D42A27DB-BD31-4B8C-83A1-F6EECF244321}">
                <p14:modId xmlns:p14="http://schemas.microsoft.com/office/powerpoint/2010/main" val="2665499936"/>
              </p:ext>
            </p:extLst>
          </p:nvPr>
        </p:nvGraphicFramePr>
        <p:xfrm>
          <a:off x="6634162" y="1631759"/>
          <a:ext cx="4333875" cy="735141"/>
        </p:xfrm>
        <a:graphic>
          <a:graphicData uri="http://schemas.openxmlformats.org/drawingml/2006/table">
            <a:tbl>
              <a:tblPr firstRow="1" firstCol="1" bandRow="1">
                <a:tableStyleId>{5C22544A-7EE6-4342-B048-85BDC9FD1C3A}</a:tableStyleId>
              </a:tblPr>
              <a:tblGrid>
                <a:gridCol w="2219325">
                  <a:extLst>
                    <a:ext uri="{9D8B030D-6E8A-4147-A177-3AD203B41FA5}">
                      <a16:colId xmlns:a16="http://schemas.microsoft.com/office/drawing/2014/main" val="431040830"/>
                    </a:ext>
                  </a:extLst>
                </a:gridCol>
                <a:gridCol w="2114550">
                  <a:extLst>
                    <a:ext uri="{9D8B030D-6E8A-4147-A177-3AD203B41FA5}">
                      <a16:colId xmlns:a16="http://schemas.microsoft.com/office/drawing/2014/main" val="4197597715"/>
                    </a:ext>
                  </a:extLst>
                </a:gridCol>
              </a:tblGrid>
              <a:tr h="0">
                <a:tc gridSpan="2">
                  <a:txBody>
                    <a:bodyPr/>
                    <a:lstStyle/>
                    <a:p>
                      <a:pPr marL="0" marR="0" algn="ctr">
                        <a:lnSpc>
                          <a:spcPct val="150000"/>
                        </a:lnSpc>
                        <a:spcBef>
                          <a:spcPts val="0"/>
                        </a:spcBef>
                        <a:spcAft>
                          <a:spcPts val="0"/>
                        </a:spcAft>
                      </a:pPr>
                      <a:r>
                        <a:rPr lang="en-US" sz="1200" kern="150">
                          <a:effectLst/>
                        </a:rPr>
                        <a:t>Announcement table</a:t>
                      </a:r>
                      <a:endParaRPr lang="en-US" sz="1200" kern="150">
                        <a:effectLst/>
                        <a:latin typeface="Liberation Serif"/>
                        <a:ea typeface="NSimSun" panose="02010609030101010101" pitchFamily="49" charset="-122"/>
                        <a:cs typeface="Mangal" panose="02040503050203030202"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3908168719"/>
                  </a:ext>
                </a:extLst>
              </a:tr>
              <a:tr h="0">
                <a:tc>
                  <a:txBody>
                    <a:bodyPr/>
                    <a:lstStyle/>
                    <a:p>
                      <a:pPr marL="0" marR="0" algn="ctr">
                        <a:lnSpc>
                          <a:spcPct val="150000"/>
                        </a:lnSpc>
                        <a:spcBef>
                          <a:spcPts val="0"/>
                        </a:spcBef>
                        <a:spcAft>
                          <a:spcPts val="0"/>
                        </a:spcAft>
                      </a:pPr>
                      <a:r>
                        <a:rPr lang="en-US" sz="1200" kern="150">
                          <a:effectLst/>
                        </a:rPr>
                        <a:t>id</a:t>
                      </a:r>
                      <a:endParaRPr lang="en-US" sz="1200" kern="150">
                        <a:effectLst/>
                        <a:latin typeface="Liberation Serif"/>
                        <a:ea typeface="NSimSun" panose="02010609030101010101" pitchFamily="49" charset="-122"/>
                        <a:cs typeface="Mangal" panose="02040503050203030202" pitchFamily="18" charset="0"/>
                      </a:endParaRPr>
                    </a:p>
                  </a:txBody>
                  <a:tcPr marL="68580" marR="68580" marT="0" marB="0"/>
                </a:tc>
                <a:tc>
                  <a:txBody>
                    <a:bodyPr/>
                    <a:lstStyle/>
                    <a:p>
                      <a:pPr marL="0" marR="0" algn="ctr">
                        <a:lnSpc>
                          <a:spcPct val="150000"/>
                        </a:lnSpc>
                        <a:spcBef>
                          <a:spcPts val="0"/>
                        </a:spcBef>
                        <a:spcAft>
                          <a:spcPts val="0"/>
                        </a:spcAft>
                      </a:pPr>
                      <a:r>
                        <a:rPr lang="en-US" sz="1200" kern="150">
                          <a:effectLst/>
                        </a:rPr>
                        <a:t>String</a:t>
                      </a:r>
                      <a:endParaRPr lang="en-US" sz="1200" kern="150">
                        <a:effectLst/>
                        <a:latin typeface="Liberation Serif"/>
                        <a:ea typeface="NSimSun" panose="02010609030101010101" pitchFamily="49" charset="-122"/>
                        <a:cs typeface="Mangal" panose="02040503050203030202" pitchFamily="18" charset="0"/>
                      </a:endParaRPr>
                    </a:p>
                  </a:txBody>
                  <a:tcPr marL="68580" marR="68580" marT="0" marB="0"/>
                </a:tc>
                <a:extLst>
                  <a:ext uri="{0D108BD9-81ED-4DB2-BD59-A6C34878D82A}">
                    <a16:rowId xmlns:a16="http://schemas.microsoft.com/office/drawing/2014/main" val="2853916885"/>
                  </a:ext>
                </a:extLst>
              </a:tr>
              <a:tr h="0">
                <a:tc>
                  <a:txBody>
                    <a:bodyPr/>
                    <a:lstStyle/>
                    <a:p>
                      <a:pPr marL="0" marR="0" algn="ctr">
                        <a:lnSpc>
                          <a:spcPct val="150000"/>
                        </a:lnSpc>
                        <a:spcBef>
                          <a:spcPts val="0"/>
                        </a:spcBef>
                        <a:spcAft>
                          <a:spcPts val="0"/>
                        </a:spcAft>
                      </a:pPr>
                      <a:r>
                        <a:rPr lang="en-US" sz="1200" kern="150">
                          <a:effectLst/>
                        </a:rPr>
                        <a:t>text</a:t>
                      </a:r>
                      <a:endParaRPr lang="en-US" sz="1200" kern="150">
                        <a:effectLst/>
                        <a:latin typeface="Liberation Serif"/>
                        <a:ea typeface="NSimSun" panose="02010609030101010101" pitchFamily="49" charset="-122"/>
                        <a:cs typeface="Mangal" panose="02040503050203030202" pitchFamily="18" charset="0"/>
                      </a:endParaRPr>
                    </a:p>
                  </a:txBody>
                  <a:tcPr marL="68580" marR="68580" marT="0" marB="0"/>
                </a:tc>
                <a:tc>
                  <a:txBody>
                    <a:bodyPr/>
                    <a:lstStyle/>
                    <a:p>
                      <a:pPr marL="0" marR="0" algn="ctr">
                        <a:lnSpc>
                          <a:spcPct val="150000"/>
                        </a:lnSpc>
                        <a:spcBef>
                          <a:spcPts val="0"/>
                        </a:spcBef>
                        <a:spcAft>
                          <a:spcPts val="0"/>
                        </a:spcAft>
                      </a:pPr>
                      <a:r>
                        <a:rPr lang="en-US" sz="1200" kern="150" dirty="0">
                          <a:effectLst/>
                        </a:rPr>
                        <a:t>String</a:t>
                      </a:r>
                      <a:endParaRPr lang="en-US" sz="1200" kern="150" dirty="0">
                        <a:effectLst/>
                        <a:latin typeface="Liberation Serif"/>
                        <a:ea typeface="NSimSun" panose="02010609030101010101" pitchFamily="49" charset="-122"/>
                        <a:cs typeface="Mangal" panose="02040503050203030202" pitchFamily="18" charset="0"/>
                      </a:endParaRPr>
                    </a:p>
                  </a:txBody>
                  <a:tcPr marL="68580" marR="68580" marT="0" marB="0"/>
                </a:tc>
                <a:extLst>
                  <a:ext uri="{0D108BD9-81ED-4DB2-BD59-A6C34878D82A}">
                    <a16:rowId xmlns:a16="http://schemas.microsoft.com/office/drawing/2014/main" val="2032801197"/>
                  </a:ext>
                </a:extLst>
              </a:tr>
            </a:tbl>
          </a:graphicData>
        </a:graphic>
      </p:graphicFrame>
      <p:graphicFrame>
        <p:nvGraphicFramePr>
          <p:cNvPr id="8" name="Table 7">
            <a:extLst>
              <a:ext uri="{FF2B5EF4-FFF2-40B4-BE49-F238E27FC236}">
                <a16:creationId xmlns:a16="http://schemas.microsoft.com/office/drawing/2014/main" id="{5D9343D2-E238-4B72-98BA-F27ACFD6A425}"/>
              </a:ext>
            </a:extLst>
          </p:cNvPr>
          <p:cNvGraphicFramePr>
            <a:graphicFrameLocks noGrp="1"/>
          </p:cNvGraphicFramePr>
          <p:nvPr>
            <p:extLst>
              <p:ext uri="{D42A27DB-BD31-4B8C-83A1-F6EECF244321}">
                <p14:modId xmlns:p14="http://schemas.microsoft.com/office/powerpoint/2010/main" val="3823550036"/>
              </p:ext>
            </p:extLst>
          </p:nvPr>
        </p:nvGraphicFramePr>
        <p:xfrm>
          <a:off x="1300162" y="1876806"/>
          <a:ext cx="4333875" cy="980188"/>
        </p:xfrm>
        <a:graphic>
          <a:graphicData uri="http://schemas.openxmlformats.org/drawingml/2006/table">
            <a:tbl>
              <a:tblPr firstRow="1" firstCol="1" bandRow="1">
                <a:tableStyleId>{5C22544A-7EE6-4342-B048-85BDC9FD1C3A}</a:tableStyleId>
              </a:tblPr>
              <a:tblGrid>
                <a:gridCol w="2219325">
                  <a:extLst>
                    <a:ext uri="{9D8B030D-6E8A-4147-A177-3AD203B41FA5}">
                      <a16:colId xmlns:a16="http://schemas.microsoft.com/office/drawing/2014/main" val="2438644936"/>
                    </a:ext>
                  </a:extLst>
                </a:gridCol>
                <a:gridCol w="2114550">
                  <a:extLst>
                    <a:ext uri="{9D8B030D-6E8A-4147-A177-3AD203B41FA5}">
                      <a16:colId xmlns:a16="http://schemas.microsoft.com/office/drawing/2014/main" val="2364857146"/>
                    </a:ext>
                  </a:extLst>
                </a:gridCol>
              </a:tblGrid>
              <a:tr h="0">
                <a:tc gridSpan="2">
                  <a:txBody>
                    <a:bodyPr/>
                    <a:lstStyle/>
                    <a:p>
                      <a:pPr marL="0" marR="0" algn="ctr">
                        <a:lnSpc>
                          <a:spcPct val="150000"/>
                        </a:lnSpc>
                        <a:spcBef>
                          <a:spcPts val="0"/>
                        </a:spcBef>
                        <a:spcAft>
                          <a:spcPts val="0"/>
                        </a:spcAft>
                      </a:pPr>
                      <a:r>
                        <a:rPr lang="en-US" sz="1200" kern="150">
                          <a:effectLst/>
                        </a:rPr>
                        <a:t>Classes</a:t>
                      </a:r>
                      <a:endParaRPr lang="en-US" sz="1200" kern="150">
                        <a:effectLst/>
                        <a:latin typeface="Liberation Serif"/>
                        <a:ea typeface="NSimSun" panose="02010609030101010101" pitchFamily="49" charset="-122"/>
                        <a:cs typeface="Mangal" panose="02040503050203030202"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2997480521"/>
                  </a:ext>
                </a:extLst>
              </a:tr>
              <a:tr h="0">
                <a:tc>
                  <a:txBody>
                    <a:bodyPr/>
                    <a:lstStyle/>
                    <a:p>
                      <a:pPr marL="0" marR="0" algn="ctr">
                        <a:lnSpc>
                          <a:spcPct val="150000"/>
                        </a:lnSpc>
                        <a:spcBef>
                          <a:spcPts val="0"/>
                        </a:spcBef>
                        <a:spcAft>
                          <a:spcPts val="0"/>
                        </a:spcAft>
                      </a:pPr>
                      <a:r>
                        <a:rPr lang="en-US" sz="1200" kern="150">
                          <a:effectLst/>
                        </a:rPr>
                        <a:t>image</a:t>
                      </a:r>
                      <a:endParaRPr lang="en-US" sz="1200" kern="150">
                        <a:effectLst/>
                        <a:latin typeface="Liberation Serif"/>
                        <a:ea typeface="NSimSun" panose="02010609030101010101" pitchFamily="49" charset="-122"/>
                        <a:cs typeface="Mangal" panose="02040503050203030202" pitchFamily="18" charset="0"/>
                      </a:endParaRPr>
                    </a:p>
                  </a:txBody>
                  <a:tcPr marL="68580" marR="68580" marT="0" marB="0"/>
                </a:tc>
                <a:tc>
                  <a:txBody>
                    <a:bodyPr/>
                    <a:lstStyle/>
                    <a:p>
                      <a:pPr marL="0" marR="0" algn="ctr">
                        <a:lnSpc>
                          <a:spcPct val="150000"/>
                        </a:lnSpc>
                        <a:spcBef>
                          <a:spcPts val="0"/>
                        </a:spcBef>
                        <a:spcAft>
                          <a:spcPts val="0"/>
                        </a:spcAft>
                      </a:pPr>
                      <a:r>
                        <a:rPr lang="en-US" sz="1200" kern="150">
                          <a:effectLst/>
                        </a:rPr>
                        <a:t>String</a:t>
                      </a:r>
                      <a:endParaRPr lang="en-US" sz="1200" kern="150">
                        <a:effectLst/>
                        <a:latin typeface="Liberation Serif"/>
                        <a:ea typeface="NSimSun" panose="02010609030101010101" pitchFamily="49" charset="-122"/>
                        <a:cs typeface="Mangal" panose="02040503050203030202" pitchFamily="18" charset="0"/>
                      </a:endParaRPr>
                    </a:p>
                  </a:txBody>
                  <a:tcPr marL="68580" marR="68580" marT="0" marB="0"/>
                </a:tc>
                <a:extLst>
                  <a:ext uri="{0D108BD9-81ED-4DB2-BD59-A6C34878D82A}">
                    <a16:rowId xmlns:a16="http://schemas.microsoft.com/office/drawing/2014/main" val="2934199618"/>
                  </a:ext>
                </a:extLst>
              </a:tr>
              <a:tr h="0">
                <a:tc>
                  <a:txBody>
                    <a:bodyPr/>
                    <a:lstStyle/>
                    <a:p>
                      <a:pPr marL="0" marR="0" algn="ctr">
                        <a:lnSpc>
                          <a:spcPct val="150000"/>
                        </a:lnSpc>
                        <a:spcBef>
                          <a:spcPts val="0"/>
                        </a:spcBef>
                        <a:spcAft>
                          <a:spcPts val="0"/>
                        </a:spcAft>
                      </a:pPr>
                      <a:r>
                        <a:rPr lang="en-US" sz="1200" kern="150">
                          <a:effectLst/>
                        </a:rPr>
                        <a:t>name</a:t>
                      </a:r>
                      <a:endParaRPr lang="en-US" sz="1200" kern="150">
                        <a:effectLst/>
                        <a:latin typeface="Liberation Serif"/>
                        <a:ea typeface="NSimSun" panose="02010609030101010101" pitchFamily="49" charset="-122"/>
                        <a:cs typeface="Mangal" panose="02040503050203030202" pitchFamily="18" charset="0"/>
                      </a:endParaRPr>
                    </a:p>
                  </a:txBody>
                  <a:tcPr marL="68580" marR="68580" marT="0" marB="0"/>
                </a:tc>
                <a:tc>
                  <a:txBody>
                    <a:bodyPr/>
                    <a:lstStyle/>
                    <a:p>
                      <a:pPr marL="0" marR="0" algn="ctr">
                        <a:lnSpc>
                          <a:spcPct val="150000"/>
                        </a:lnSpc>
                        <a:spcBef>
                          <a:spcPts val="0"/>
                        </a:spcBef>
                        <a:spcAft>
                          <a:spcPts val="0"/>
                        </a:spcAft>
                      </a:pPr>
                      <a:r>
                        <a:rPr lang="en-US" sz="1200" kern="150">
                          <a:effectLst/>
                        </a:rPr>
                        <a:t>String</a:t>
                      </a:r>
                      <a:endParaRPr lang="en-US" sz="1200" kern="150">
                        <a:effectLst/>
                        <a:latin typeface="Liberation Serif"/>
                        <a:ea typeface="NSimSun" panose="02010609030101010101" pitchFamily="49" charset="-122"/>
                        <a:cs typeface="Mangal" panose="02040503050203030202" pitchFamily="18" charset="0"/>
                      </a:endParaRPr>
                    </a:p>
                  </a:txBody>
                  <a:tcPr marL="68580" marR="68580" marT="0" marB="0"/>
                </a:tc>
                <a:extLst>
                  <a:ext uri="{0D108BD9-81ED-4DB2-BD59-A6C34878D82A}">
                    <a16:rowId xmlns:a16="http://schemas.microsoft.com/office/drawing/2014/main" val="1003819877"/>
                  </a:ext>
                </a:extLst>
              </a:tr>
              <a:tr h="0">
                <a:tc>
                  <a:txBody>
                    <a:bodyPr/>
                    <a:lstStyle/>
                    <a:p>
                      <a:pPr marL="0" marR="0" algn="ctr">
                        <a:lnSpc>
                          <a:spcPct val="150000"/>
                        </a:lnSpc>
                        <a:spcBef>
                          <a:spcPts val="0"/>
                        </a:spcBef>
                        <a:spcAft>
                          <a:spcPts val="0"/>
                        </a:spcAft>
                      </a:pPr>
                      <a:r>
                        <a:rPr lang="en-US" sz="1200" kern="150">
                          <a:effectLst/>
                        </a:rPr>
                        <a:t>uid</a:t>
                      </a:r>
                      <a:endParaRPr lang="en-US" sz="1200" kern="150">
                        <a:effectLst/>
                        <a:latin typeface="Liberation Serif"/>
                        <a:ea typeface="NSimSun" panose="02010609030101010101" pitchFamily="49" charset="-122"/>
                        <a:cs typeface="Mangal" panose="02040503050203030202" pitchFamily="18" charset="0"/>
                      </a:endParaRPr>
                    </a:p>
                  </a:txBody>
                  <a:tcPr marL="68580" marR="68580" marT="0" marB="0"/>
                </a:tc>
                <a:tc>
                  <a:txBody>
                    <a:bodyPr/>
                    <a:lstStyle/>
                    <a:p>
                      <a:pPr marL="0" marR="0" algn="ctr">
                        <a:lnSpc>
                          <a:spcPct val="150000"/>
                        </a:lnSpc>
                        <a:spcBef>
                          <a:spcPts val="0"/>
                        </a:spcBef>
                        <a:spcAft>
                          <a:spcPts val="0"/>
                        </a:spcAft>
                      </a:pPr>
                      <a:r>
                        <a:rPr lang="en-US" sz="1200" kern="150" dirty="0">
                          <a:effectLst/>
                        </a:rPr>
                        <a:t>String</a:t>
                      </a:r>
                      <a:endParaRPr lang="en-US" sz="1200" kern="150" dirty="0">
                        <a:effectLst/>
                        <a:latin typeface="Liberation Serif"/>
                        <a:ea typeface="NSimSun" panose="02010609030101010101" pitchFamily="49" charset="-122"/>
                        <a:cs typeface="Mangal" panose="02040503050203030202" pitchFamily="18" charset="0"/>
                      </a:endParaRPr>
                    </a:p>
                  </a:txBody>
                  <a:tcPr marL="68580" marR="68580" marT="0" marB="0"/>
                </a:tc>
                <a:extLst>
                  <a:ext uri="{0D108BD9-81ED-4DB2-BD59-A6C34878D82A}">
                    <a16:rowId xmlns:a16="http://schemas.microsoft.com/office/drawing/2014/main" val="1972716849"/>
                  </a:ext>
                </a:extLst>
              </a:tr>
            </a:tbl>
          </a:graphicData>
        </a:graphic>
      </p:graphicFrame>
      <p:graphicFrame>
        <p:nvGraphicFramePr>
          <p:cNvPr id="9" name="Table 8">
            <a:extLst>
              <a:ext uri="{FF2B5EF4-FFF2-40B4-BE49-F238E27FC236}">
                <a16:creationId xmlns:a16="http://schemas.microsoft.com/office/drawing/2014/main" id="{E5AFD206-D88E-46C0-B999-49B6A798DB18}"/>
              </a:ext>
            </a:extLst>
          </p:cNvPr>
          <p:cNvGraphicFramePr>
            <a:graphicFrameLocks noGrp="1"/>
          </p:cNvGraphicFramePr>
          <p:nvPr>
            <p:extLst>
              <p:ext uri="{D42A27DB-BD31-4B8C-83A1-F6EECF244321}">
                <p14:modId xmlns:p14="http://schemas.microsoft.com/office/powerpoint/2010/main" val="2502084123"/>
              </p:ext>
            </p:extLst>
          </p:nvPr>
        </p:nvGraphicFramePr>
        <p:xfrm>
          <a:off x="1300162" y="3695446"/>
          <a:ext cx="4333875" cy="980188"/>
        </p:xfrm>
        <a:graphic>
          <a:graphicData uri="http://schemas.openxmlformats.org/drawingml/2006/table">
            <a:tbl>
              <a:tblPr firstRow="1" firstCol="1" bandRow="1">
                <a:tableStyleId>{5C22544A-7EE6-4342-B048-85BDC9FD1C3A}</a:tableStyleId>
              </a:tblPr>
              <a:tblGrid>
                <a:gridCol w="2219325">
                  <a:extLst>
                    <a:ext uri="{9D8B030D-6E8A-4147-A177-3AD203B41FA5}">
                      <a16:colId xmlns:a16="http://schemas.microsoft.com/office/drawing/2014/main" val="1733096486"/>
                    </a:ext>
                  </a:extLst>
                </a:gridCol>
                <a:gridCol w="2114550">
                  <a:extLst>
                    <a:ext uri="{9D8B030D-6E8A-4147-A177-3AD203B41FA5}">
                      <a16:colId xmlns:a16="http://schemas.microsoft.com/office/drawing/2014/main" val="4132011666"/>
                    </a:ext>
                  </a:extLst>
                </a:gridCol>
              </a:tblGrid>
              <a:tr h="0">
                <a:tc gridSpan="2">
                  <a:txBody>
                    <a:bodyPr/>
                    <a:lstStyle/>
                    <a:p>
                      <a:pPr marL="0" marR="0" algn="ctr">
                        <a:lnSpc>
                          <a:spcPct val="150000"/>
                        </a:lnSpc>
                        <a:spcBef>
                          <a:spcPts val="0"/>
                        </a:spcBef>
                        <a:spcAft>
                          <a:spcPts val="0"/>
                        </a:spcAft>
                      </a:pPr>
                      <a:r>
                        <a:rPr lang="en-US" sz="1200" kern="150">
                          <a:effectLst/>
                        </a:rPr>
                        <a:t>Discussion</a:t>
                      </a:r>
                      <a:endParaRPr lang="en-US" sz="1200" kern="150">
                        <a:effectLst/>
                        <a:latin typeface="Liberation Serif"/>
                        <a:ea typeface="NSimSun" panose="02010609030101010101" pitchFamily="49" charset="-122"/>
                        <a:cs typeface="Mangal" panose="02040503050203030202"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904039037"/>
                  </a:ext>
                </a:extLst>
              </a:tr>
              <a:tr h="0">
                <a:tc>
                  <a:txBody>
                    <a:bodyPr/>
                    <a:lstStyle/>
                    <a:p>
                      <a:pPr marL="0" marR="0" algn="ctr">
                        <a:lnSpc>
                          <a:spcPct val="150000"/>
                        </a:lnSpc>
                        <a:spcBef>
                          <a:spcPts val="0"/>
                        </a:spcBef>
                        <a:spcAft>
                          <a:spcPts val="0"/>
                        </a:spcAft>
                      </a:pPr>
                      <a:r>
                        <a:rPr lang="en-US" sz="1200" kern="150">
                          <a:effectLst/>
                        </a:rPr>
                        <a:t>answer</a:t>
                      </a:r>
                      <a:endParaRPr lang="en-US" sz="1200" kern="150">
                        <a:effectLst/>
                        <a:latin typeface="Liberation Serif"/>
                        <a:ea typeface="NSimSun" panose="02010609030101010101" pitchFamily="49" charset="-122"/>
                        <a:cs typeface="Mangal" panose="02040503050203030202" pitchFamily="18" charset="0"/>
                      </a:endParaRPr>
                    </a:p>
                  </a:txBody>
                  <a:tcPr marL="68580" marR="68580" marT="0" marB="0"/>
                </a:tc>
                <a:tc>
                  <a:txBody>
                    <a:bodyPr/>
                    <a:lstStyle/>
                    <a:p>
                      <a:pPr marL="0" marR="0" algn="ctr">
                        <a:lnSpc>
                          <a:spcPct val="150000"/>
                        </a:lnSpc>
                        <a:spcBef>
                          <a:spcPts val="0"/>
                        </a:spcBef>
                        <a:spcAft>
                          <a:spcPts val="0"/>
                        </a:spcAft>
                      </a:pPr>
                      <a:r>
                        <a:rPr lang="en-US" sz="1200" kern="150">
                          <a:effectLst/>
                        </a:rPr>
                        <a:t>String</a:t>
                      </a:r>
                      <a:endParaRPr lang="en-US" sz="1200" kern="150">
                        <a:effectLst/>
                        <a:latin typeface="Liberation Serif"/>
                        <a:ea typeface="NSimSun" panose="02010609030101010101" pitchFamily="49" charset="-122"/>
                        <a:cs typeface="Mangal" panose="02040503050203030202" pitchFamily="18" charset="0"/>
                      </a:endParaRPr>
                    </a:p>
                  </a:txBody>
                  <a:tcPr marL="68580" marR="68580" marT="0" marB="0"/>
                </a:tc>
                <a:extLst>
                  <a:ext uri="{0D108BD9-81ED-4DB2-BD59-A6C34878D82A}">
                    <a16:rowId xmlns:a16="http://schemas.microsoft.com/office/drawing/2014/main" val="3227101804"/>
                  </a:ext>
                </a:extLst>
              </a:tr>
              <a:tr h="0">
                <a:tc>
                  <a:txBody>
                    <a:bodyPr/>
                    <a:lstStyle/>
                    <a:p>
                      <a:pPr marL="0" marR="0" algn="ctr">
                        <a:lnSpc>
                          <a:spcPct val="150000"/>
                        </a:lnSpc>
                        <a:spcBef>
                          <a:spcPts val="0"/>
                        </a:spcBef>
                        <a:spcAft>
                          <a:spcPts val="0"/>
                        </a:spcAft>
                      </a:pPr>
                      <a:r>
                        <a:rPr lang="en-US" sz="1200" kern="150">
                          <a:effectLst/>
                        </a:rPr>
                        <a:t>question</a:t>
                      </a:r>
                      <a:endParaRPr lang="en-US" sz="1200" kern="150">
                        <a:effectLst/>
                        <a:latin typeface="Liberation Serif"/>
                        <a:ea typeface="NSimSun" panose="02010609030101010101" pitchFamily="49" charset="-122"/>
                        <a:cs typeface="Mangal" panose="02040503050203030202" pitchFamily="18" charset="0"/>
                      </a:endParaRPr>
                    </a:p>
                  </a:txBody>
                  <a:tcPr marL="68580" marR="68580" marT="0" marB="0"/>
                </a:tc>
                <a:tc>
                  <a:txBody>
                    <a:bodyPr/>
                    <a:lstStyle/>
                    <a:p>
                      <a:pPr marL="0" marR="0" algn="ctr">
                        <a:lnSpc>
                          <a:spcPct val="150000"/>
                        </a:lnSpc>
                        <a:spcBef>
                          <a:spcPts val="0"/>
                        </a:spcBef>
                        <a:spcAft>
                          <a:spcPts val="0"/>
                        </a:spcAft>
                      </a:pPr>
                      <a:r>
                        <a:rPr lang="en-US" sz="1200" kern="150">
                          <a:effectLst/>
                        </a:rPr>
                        <a:t>String</a:t>
                      </a:r>
                      <a:endParaRPr lang="en-US" sz="1200" kern="150">
                        <a:effectLst/>
                        <a:latin typeface="Liberation Serif"/>
                        <a:ea typeface="NSimSun" panose="02010609030101010101" pitchFamily="49" charset="-122"/>
                        <a:cs typeface="Mangal" panose="02040503050203030202" pitchFamily="18" charset="0"/>
                      </a:endParaRPr>
                    </a:p>
                  </a:txBody>
                  <a:tcPr marL="68580" marR="68580" marT="0" marB="0"/>
                </a:tc>
                <a:extLst>
                  <a:ext uri="{0D108BD9-81ED-4DB2-BD59-A6C34878D82A}">
                    <a16:rowId xmlns:a16="http://schemas.microsoft.com/office/drawing/2014/main" val="3944925219"/>
                  </a:ext>
                </a:extLst>
              </a:tr>
              <a:tr h="0">
                <a:tc>
                  <a:txBody>
                    <a:bodyPr/>
                    <a:lstStyle/>
                    <a:p>
                      <a:pPr marL="0" marR="0" algn="ctr">
                        <a:lnSpc>
                          <a:spcPct val="150000"/>
                        </a:lnSpc>
                        <a:spcBef>
                          <a:spcPts val="0"/>
                        </a:spcBef>
                        <a:spcAft>
                          <a:spcPts val="0"/>
                        </a:spcAft>
                      </a:pPr>
                      <a:r>
                        <a:rPr lang="en-US" sz="1200" kern="150">
                          <a:effectLst/>
                        </a:rPr>
                        <a:t>time</a:t>
                      </a:r>
                      <a:endParaRPr lang="en-US" sz="1200" kern="150">
                        <a:effectLst/>
                        <a:latin typeface="Liberation Serif"/>
                        <a:ea typeface="NSimSun" panose="02010609030101010101" pitchFamily="49" charset="-122"/>
                        <a:cs typeface="Mangal" panose="02040503050203030202" pitchFamily="18" charset="0"/>
                      </a:endParaRPr>
                    </a:p>
                  </a:txBody>
                  <a:tcPr marL="68580" marR="68580" marT="0" marB="0"/>
                </a:tc>
                <a:tc>
                  <a:txBody>
                    <a:bodyPr/>
                    <a:lstStyle/>
                    <a:p>
                      <a:pPr marL="0" marR="0" algn="ctr">
                        <a:lnSpc>
                          <a:spcPct val="150000"/>
                        </a:lnSpc>
                        <a:spcBef>
                          <a:spcPts val="0"/>
                        </a:spcBef>
                        <a:spcAft>
                          <a:spcPts val="0"/>
                        </a:spcAft>
                      </a:pPr>
                      <a:r>
                        <a:rPr lang="en-US" sz="1200" kern="150" dirty="0">
                          <a:effectLst/>
                        </a:rPr>
                        <a:t>String</a:t>
                      </a:r>
                      <a:endParaRPr lang="en-US" sz="1200" kern="150" dirty="0">
                        <a:effectLst/>
                        <a:latin typeface="Liberation Serif"/>
                        <a:ea typeface="NSimSun" panose="02010609030101010101" pitchFamily="49" charset="-122"/>
                        <a:cs typeface="Mangal" panose="02040503050203030202" pitchFamily="18" charset="0"/>
                      </a:endParaRPr>
                    </a:p>
                  </a:txBody>
                  <a:tcPr marL="68580" marR="68580" marT="0" marB="0"/>
                </a:tc>
                <a:extLst>
                  <a:ext uri="{0D108BD9-81ED-4DB2-BD59-A6C34878D82A}">
                    <a16:rowId xmlns:a16="http://schemas.microsoft.com/office/drawing/2014/main" val="2371820769"/>
                  </a:ext>
                </a:extLst>
              </a:tr>
            </a:tbl>
          </a:graphicData>
        </a:graphic>
      </p:graphicFrame>
    </p:spTree>
    <p:extLst>
      <p:ext uri="{BB962C8B-B14F-4D97-AF65-F5344CB8AC3E}">
        <p14:creationId xmlns:p14="http://schemas.microsoft.com/office/powerpoint/2010/main" val="213230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0469" y="0"/>
            <a:ext cx="9372600" cy="1295400"/>
          </a:xfrm>
        </p:spPr>
        <p:txBody>
          <a:bodyPr/>
          <a:lstStyle/>
          <a:p>
            <a:r>
              <a:rPr lang="en-US" dirty="0"/>
              <a:t>Database description</a:t>
            </a:r>
          </a:p>
        </p:txBody>
      </p:sp>
      <p:graphicFrame>
        <p:nvGraphicFramePr>
          <p:cNvPr id="4" name="Table 3">
            <a:extLst>
              <a:ext uri="{FF2B5EF4-FFF2-40B4-BE49-F238E27FC236}">
                <a16:creationId xmlns:a16="http://schemas.microsoft.com/office/drawing/2014/main" id="{B173AD7E-9F13-4631-A6AB-4791E462381E}"/>
              </a:ext>
            </a:extLst>
          </p:cNvPr>
          <p:cNvGraphicFramePr>
            <a:graphicFrameLocks noGrp="1"/>
          </p:cNvGraphicFramePr>
          <p:nvPr>
            <p:extLst>
              <p:ext uri="{D42A27DB-BD31-4B8C-83A1-F6EECF244321}">
                <p14:modId xmlns:p14="http://schemas.microsoft.com/office/powerpoint/2010/main" val="1339359356"/>
              </p:ext>
            </p:extLst>
          </p:nvPr>
        </p:nvGraphicFramePr>
        <p:xfrm>
          <a:off x="6999263" y="2341562"/>
          <a:ext cx="4333875" cy="1960376"/>
        </p:xfrm>
        <a:graphic>
          <a:graphicData uri="http://schemas.openxmlformats.org/drawingml/2006/table">
            <a:tbl>
              <a:tblPr firstRow="1" firstCol="1" bandRow="1">
                <a:tableStyleId>{5C22544A-7EE6-4342-B048-85BDC9FD1C3A}</a:tableStyleId>
              </a:tblPr>
              <a:tblGrid>
                <a:gridCol w="2219325">
                  <a:extLst>
                    <a:ext uri="{9D8B030D-6E8A-4147-A177-3AD203B41FA5}">
                      <a16:colId xmlns:a16="http://schemas.microsoft.com/office/drawing/2014/main" val="1994017353"/>
                    </a:ext>
                  </a:extLst>
                </a:gridCol>
                <a:gridCol w="2114550">
                  <a:extLst>
                    <a:ext uri="{9D8B030D-6E8A-4147-A177-3AD203B41FA5}">
                      <a16:colId xmlns:a16="http://schemas.microsoft.com/office/drawing/2014/main" val="3718737803"/>
                    </a:ext>
                  </a:extLst>
                </a:gridCol>
              </a:tblGrid>
              <a:tr h="0">
                <a:tc gridSpan="2">
                  <a:txBody>
                    <a:bodyPr/>
                    <a:lstStyle/>
                    <a:p>
                      <a:pPr marL="0" marR="0" algn="ctr">
                        <a:lnSpc>
                          <a:spcPct val="150000"/>
                        </a:lnSpc>
                        <a:spcBef>
                          <a:spcPts val="0"/>
                        </a:spcBef>
                        <a:spcAft>
                          <a:spcPts val="0"/>
                        </a:spcAft>
                      </a:pPr>
                      <a:r>
                        <a:rPr lang="en-US" sz="1200" kern="150">
                          <a:effectLst/>
                        </a:rPr>
                        <a:t>Student Class</a:t>
                      </a:r>
                      <a:endParaRPr lang="en-US" sz="1200" kern="150">
                        <a:effectLst/>
                        <a:latin typeface="Liberation Serif"/>
                        <a:ea typeface="NSimSun" panose="02010609030101010101" pitchFamily="49" charset="-122"/>
                        <a:cs typeface="Mangal" panose="02040503050203030202"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911235631"/>
                  </a:ext>
                </a:extLst>
              </a:tr>
              <a:tr h="0">
                <a:tc>
                  <a:txBody>
                    <a:bodyPr/>
                    <a:lstStyle/>
                    <a:p>
                      <a:pPr marL="0" marR="0" algn="ctr">
                        <a:lnSpc>
                          <a:spcPct val="150000"/>
                        </a:lnSpc>
                        <a:spcBef>
                          <a:spcPts val="0"/>
                        </a:spcBef>
                        <a:spcAft>
                          <a:spcPts val="0"/>
                        </a:spcAft>
                      </a:pPr>
                      <a:r>
                        <a:rPr lang="en-US" sz="1200" kern="150">
                          <a:effectLst/>
                        </a:rPr>
                        <a:t>classcode</a:t>
                      </a:r>
                      <a:endParaRPr lang="en-US" sz="1200" kern="150">
                        <a:effectLst/>
                        <a:latin typeface="Liberation Serif"/>
                        <a:ea typeface="NSimSun" panose="02010609030101010101" pitchFamily="49" charset="-122"/>
                        <a:cs typeface="Mangal" panose="02040503050203030202" pitchFamily="18" charset="0"/>
                      </a:endParaRPr>
                    </a:p>
                  </a:txBody>
                  <a:tcPr marL="68580" marR="68580" marT="0" marB="0"/>
                </a:tc>
                <a:tc>
                  <a:txBody>
                    <a:bodyPr/>
                    <a:lstStyle/>
                    <a:p>
                      <a:pPr marL="0" marR="0" algn="ctr">
                        <a:lnSpc>
                          <a:spcPct val="150000"/>
                        </a:lnSpc>
                        <a:spcBef>
                          <a:spcPts val="0"/>
                        </a:spcBef>
                        <a:spcAft>
                          <a:spcPts val="0"/>
                        </a:spcAft>
                      </a:pPr>
                      <a:r>
                        <a:rPr lang="en-US" sz="1200" kern="150">
                          <a:effectLst/>
                        </a:rPr>
                        <a:t>String</a:t>
                      </a:r>
                      <a:endParaRPr lang="en-US" sz="1200" kern="150">
                        <a:effectLst/>
                        <a:latin typeface="Liberation Serif"/>
                        <a:ea typeface="NSimSun" panose="02010609030101010101" pitchFamily="49" charset="-122"/>
                        <a:cs typeface="Mangal" panose="02040503050203030202" pitchFamily="18" charset="0"/>
                      </a:endParaRPr>
                    </a:p>
                  </a:txBody>
                  <a:tcPr marL="68580" marR="68580" marT="0" marB="0"/>
                </a:tc>
                <a:extLst>
                  <a:ext uri="{0D108BD9-81ED-4DB2-BD59-A6C34878D82A}">
                    <a16:rowId xmlns:a16="http://schemas.microsoft.com/office/drawing/2014/main" val="3371026785"/>
                  </a:ext>
                </a:extLst>
              </a:tr>
              <a:tr h="0">
                <a:tc>
                  <a:txBody>
                    <a:bodyPr/>
                    <a:lstStyle/>
                    <a:p>
                      <a:pPr marL="0" marR="0" algn="ctr">
                        <a:lnSpc>
                          <a:spcPct val="150000"/>
                        </a:lnSpc>
                        <a:spcBef>
                          <a:spcPts val="0"/>
                        </a:spcBef>
                        <a:spcAft>
                          <a:spcPts val="0"/>
                        </a:spcAft>
                      </a:pPr>
                      <a:r>
                        <a:rPr lang="en-US" sz="1200" kern="150" dirty="0" err="1">
                          <a:effectLst/>
                        </a:rPr>
                        <a:t>classcolorcode</a:t>
                      </a:r>
                      <a:endParaRPr lang="en-US" sz="1200" kern="150" dirty="0">
                        <a:effectLst/>
                        <a:latin typeface="Liberation Serif"/>
                        <a:ea typeface="NSimSun" panose="02010609030101010101" pitchFamily="49" charset="-122"/>
                        <a:cs typeface="Mangal" panose="02040503050203030202" pitchFamily="18" charset="0"/>
                      </a:endParaRPr>
                    </a:p>
                  </a:txBody>
                  <a:tcPr marL="68580" marR="68580" marT="0" marB="0"/>
                </a:tc>
                <a:tc>
                  <a:txBody>
                    <a:bodyPr/>
                    <a:lstStyle/>
                    <a:p>
                      <a:pPr marL="0" marR="0" algn="ctr">
                        <a:lnSpc>
                          <a:spcPct val="150000"/>
                        </a:lnSpc>
                        <a:spcBef>
                          <a:spcPts val="0"/>
                        </a:spcBef>
                        <a:spcAft>
                          <a:spcPts val="0"/>
                        </a:spcAft>
                      </a:pPr>
                      <a:r>
                        <a:rPr lang="en-US" sz="1200" kern="150">
                          <a:effectLst/>
                        </a:rPr>
                        <a:t>int</a:t>
                      </a:r>
                      <a:endParaRPr lang="en-US" sz="1200" kern="150">
                        <a:effectLst/>
                        <a:latin typeface="Liberation Serif"/>
                        <a:ea typeface="NSimSun" panose="02010609030101010101" pitchFamily="49" charset="-122"/>
                        <a:cs typeface="Mangal" panose="02040503050203030202" pitchFamily="18" charset="0"/>
                      </a:endParaRPr>
                    </a:p>
                  </a:txBody>
                  <a:tcPr marL="68580" marR="68580" marT="0" marB="0"/>
                </a:tc>
                <a:extLst>
                  <a:ext uri="{0D108BD9-81ED-4DB2-BD59-A6C34878D82A}">
                    <a16:rowId xmlns:a16="http://schemas.microsoft.com/office/drawing/2014/main" val="2707789899"/>
                  </a:ext>
                </a:extLst>
              </a:tr>
              <a:tr h="0">
                <a:tc>
                  <a:txBody>
                    <a:bodyPr/>
                    <a:lstStyle/>
                    <a:p>
                      <a:pPr marL="0" marR="0" algn="ctr">
                        <a:lnSpc>
                          <a:spcPct val="150000"/>
                        </a:lnSpc>
                        <a:spcBef>
                          <a:spcPts val="0"/>
                        </a:spcBef>
                        <a:spcAft>
                          <a:spcPts val="0"/>
                        </a:spcAft>
                      </a:pPr>
                      <a:r>
                        <a:rPr lang="en-US" sz="1200" kern="150">
                          <a:effectLst/>
                        </a:rPr>
                        <a:t>classimage</a:t>
                      </a:r>
                      <a:endParaRPr lang="en-US" sz="1200" kern="150">
                        <a:effectLst/>
                        <a:latin typeface="Liberation Serif"/>
                        <a:ea typeface="NSimSun" panose="02010609030101010101" pitchFamily="49" charset="-122"/>
                        <a:cs typeface="Mangal" panose="02040503050203030202" pitchFamily="18" charset="0"/>
                      </a:endParaRPr>
                    </a:p>
                  </a:txBody>
                  <a:tcPr marL="68580" marR="68580" marT="0" marB="0"/>
                </a:tc>
                <a:tc>
                  <a:txBody>
                    <a:bodyPr/>
                    <a:lstStyle/>
                    <a:p>
                      <a:pPr marL="0" marR="0" algn="ctr">
                        <a:lnSpc>
                          <a:spcPct val="150000"/>
                        </a:lnSpc>
                        <a:spcBef>
                          <a:spcPts val="0"/>
                        </a:spcBef>
                        <a:spcAft>
                          <a:spcPts val="0"/>
                        </a:spcAft>
                      </a:pPr>
                      <a:r>
                        <a:rPr lang="en-US" sz="1200" kern="150">
                          <a:effectLst/>
                        </a:rPr>
                        <a:t>int</a:t>
                      </a:r>
                      <a:endParaRPr lang="en-US" sz="1200" kern="150">
                        <a:effectLst/>
                        <a:latin typeface="Liberation Serif"/>
                        <a:ea typeface="NSimSun" panose="02010609030101010101" pitchFamily="49" charset="-122"/>
                        <a:cs typeface="Mangal" panose="02040503050203030202" pitchFamily="18" charset="0"/>
                      </a:endParaRPr>
                    </a:p>
                  </a:txBody>
                  <a:tcPr marL="68580" marR="68580" marT="0" marB="0"/>
                </a:tc>
                <a:extLst>
                  <a:ext uri="{0D108BD9-81ED-4DB2-BD59-A6C34878D82A}">
                    <a16:rowId xmlns:a16="http://schemas.microsoft.com/office/drawing/2014/main" val="2146155224"/>
                  </a:ext>
                </a:extLst>
              </a:tr>
              <a:tr h="0">
                <a:tc>
                  <a:txBody>
                    <a:bodyPr/>
                    <a:lstStyle/>
                    <a:p>
                      <a:pPr marL="0" marR="0" algn="ctr">
                        <a:lnSpc>
                          <a:spcPct val="150000"/>
                        </a:lnSpc>
                        <a:spcBef>
                          <a:spcPts val="0"/>
                        </a:spcBef>
                        <a:spcAft>
                          <a:spcPts val="0"/>
                        </a:spcAft>
                      </a:pPr>
                      <a:r>
                        <a:rPr lang="en-US" sz="1200" kern="150">
                          <a:effectLst/>
                        </a:rPr>
                        <a:t>classname</a:t>
                      </a:r>
                      <a:endParaRPr lang="en-US" sz="1200" kern="150">
                        <a:effectLst/>
                        <a:latin typeface="Liberation Serif"/>
                        <a:ea typeface="NSimSun" panose="02010609030101010101" pitchFamily="49" charset="-122"/>
                        <a:cs typeface="Mangal" panose="02040503050203030202" pitchFamily="18" charset="0"/>
                      </a:endParaRPr>
                    </a:p>
                  </a:txBody>
                  <a:tcPr marL="68580" marR="68580" marT="0" marB="0"/>
                </a:tc>
                <a:tc>
                  <a:txBody>
                    <a:bodyPr/>
                    <a:lstStyle/>
                    <a:p>
                      <a:pPr marL="0" marR="0" algn="ctr">
                        <a:lnSpc>
                          <a:spcPct val="150000"/>
                        </a:lnSpc>
                        <a:spcBef>
                          <a:spcPts val="0"/>
                        </a:spcBef>
                        <a:spcAft>
                          <a:spcPts val="0"/>
                        </a:spcAft>
                      </a:pPr>
                      <a:r>
                        <a:rPr lang="en-US" sz="1200" kern="150">
                          <a:effectLst/>
                        </a:rPr>
                        <a:t>String</a:t>
                      </a:r>
                      <a:endParaRPr lang="en-US" sz="1200" kern="150">
                        <a:effectLst/>
                        <a:latin typeface="Liberation Serif"/>
                        <a:ea typeface="NSimSun" panose="02010609030101010101" pitchFamily="49" charset="-122"/>
                        <a:cs typeface="Mangal" panose="02040503050203030202" pitchFamily="18" charset="0"/>
                      </a:endParaRPr>
                    </a:p>
                  </a:txBody>
                  <a:tcPr marL="68580" marR="68580" marT="0" marB="0"/>
                </a:tc>
                <a:extLst>
                  <a:ext uri="{0D108BD9-81ED-4DB2-BD59-A6C34878D82A}">
                    <a16:rowId xmlns:a16="http://schemas.microsoft.com/office/drawing/2014/main" val="3438357137"/>
                  </a:ext>
                </a:extLst>
              </a:tr>
              <a:tr h="0">
                <a:tc>
                  <a:txBody>
                    <a:bodyPr/>
                    <a:lstStyle/>
                    <a:p>
                      <a:pPr marL="0" marR="0" algn="ctr">
                        <a:lnSpc>
                          <a:spcPct val="150000"/>
                        </a:lnSpc>
                        <a:spcBef>
                          <a:spcPts val="0"/>
                        </a:spcBef>
                        <a:spcAft>
                          <a:spcPts val="0"/>
                        </a:spcAft>
                      </a:pPr>
                      <a:r>
                        <a:rPr lang="en-US" sz="1200" kern="150">
                          <a:effectLst/>
                        </a:rPr>
                        <a:t>classsubject</a:t>
                      </a:r>
                      <a:endParaRPr lang="en-US" sz="1200" kern="150">
                        <a:effectLst/>
                        <a:latin typeface="Liberation Serif"/>
                        <a:ea typeface="NSimSun" panose="02010609030101010101" pitchFamily="49" charset="-122"/>
                        <a:cs typeface="Mangal" panose="02040503050203030202" pitchFamily="18" charset="0"/>
                      </a:endParaRPr>
                    </a:p>
                  </a:txBody>
                  <a:tcPr marL="68580" marR="68580" marT="0" marB="0"/>
                </a:tc>
                <a:tc>
                  <a:txBody>
                    <a:bodyPr/>
                    <a:lstStyle/>
                    <a:p>
                      <a:pPr marL="0" marR="0" algn="ctr">
                        <a:lnSpc>
                          <a:spcPct val="150000"/>
                        </a:lnSpc>
                        <a:spcBef>
                          <a:spcPts val="0"/>
                        </a:spcBef>
                        <a:spcAft>
                          <a:spcPts val="0"/>
                        </a:spcAft>
                      </a:pPr>
                      <a:r>
                        <a:rPr lang="en-US" sz="1200" kern="150">
                          <a:effectLst/>
                        </a:rPr>
                        <a:t>String</a:t>
                      </a:r>
                      <a:endParaRPr lang="en-US" sz="1200" kern="150">
                        <a:effectLst/>
                        <a:latin typeface="Liberation Serif"/>
                        <a:ea typeface="NSimSun" panose="02010609030101010101" pitchFamily="49" charset="-122"/>
                        <a:cs typeface="Mangal" panose="02040503050203030202" pitchFamily="18" charset="0"/>
                      </a:endParaRPr>
                    </a:p>
                  </a:txBody>
                  <a:tcPr marL="68580" marR="68580" marT="0" marB="0"/>
                </a:tc>
                <a:extLst>
                  <a:ext uri="{0D108BD9-81ED-4DB2-BD59-A6C34878D82A}">
                    <a16:rowId xmlns:a16="http://schemas.microsoft.com/office/drawing/2014/main" val="728153648"/>
                  </a:ext>
                </a:extLst>
              </a:tr>
              <a:tr h="0">
                <a:tc>
                  <a:txBody>
                    <a:bodyPr/>
                    <a:lstStyle/>
                    <a:p>
                      <a:pPr marL="0" marR="0" algn="ctr">
                        <a:lnSpc>
                          <a:spcPct val="150000"/>
                        </a:lnSpc>
                        <a:spcBef>
                          <a:spcPts val="0"/>
                        </a:spcBef>
                        <a:spcAft>
                          <a:spcPts val="0"/>
                        </a:spcAft>
                      </a:pPr>
                      <a:r>
                        <a:rPr lang="en-US" sz="1200" kern="150">
                          <a:effectLst/>
                        </a:rPr>
                        <a:t>datecreated</a:t>
                      </a:r>
                      <a:endParaRPr lang="en-US" sz="1200" kern="150">
                        <a:effectLst/>
                        <a:latin typeface="Liberation Serif"/>
                        <a:ea typeface="NSimSun" panose="02010609030101010101" pitchFamily="49" charset="-122"/>
                        <a:cs typeface="Mangal" panose="02040503050203030202" pitchFamily="18" charset="0"/>
                      </a:endParaRPr>
                    </a:p>
                  </a:txBody>
                  <a:tcPr marL="68580" marR="68580" marT="0" marB="0"/>
                </a:tc>
                <a:tc>
                  <a:txBody>
                    <a:bodyPr/>
                    <a:lstStyle/>
                    <a:p>
                      <a:pPr marL="0" marR="0" algn="ctr">
                        <a:lnSpc>
                          <a:spcPct val="150000"/>
                        </a:lnSpc>
                        <a:spcBef>
                          <a:spcPts val="0"/>
                        </a:spcBef>
                        <a:spcAft>
                          <a:spcPts val="0"/>
                        </a:spcAft>
                      </a:pPr>
                      <a:r>
                        <a:rPr lang="en-US" sz="1200" kern="150">
                          <a:effectLst/>
                        </a:rPr>
                        <a:t>String</a:t>
                      </a:r>
                      <a:endParaRPr lang="en-US" sz="1200" kern="150">
                        <a:effectLst/>
                        <a:latin typeface="Liberation Serif"/>
                        <a:ea typeface="NSimSun" panose="02010609030101010101" pitchFamily="49" charset="-122"/>
                        <a:cs typeface="Mangal" panose="02040503050203030202" pitchFamily="18" charset="0"/>
                      </a:endParaRPr>
                    </a:p>
                  </a:txBody>
                  <a:tcPr marL="68580" marR="68580" marT="0" marB="0"/>
                </a:tc>
                <a:extLst>
                  <a:ext uri="{0D108BD9-81ED-4DB2-BD59-A6C34878D82A}">
                    <a16:rowId xmlns:a16="http://schemas.microsoft.com/office/drawing/2014/main" val="3087907547"/>
                  </a:ext>
                </a:extLst>
              </a:tr>
              <a:tr h="0">
                <a:tc>
                  <a:txBody>
                    <a:bodyPr/>
                    <a:lstStyle/>
                    <a:p>
                      <a:pPr marL="0" marR="0" algn="ctr">
                        <a:lnSpc>
                          <a:spcPct val="150000"/>
                        </a:lnSpc>
                        <a:spcBef>
                          <a:spcPts val="0"/>
                        </a:spcBef>
                        <a:spcAft>
                          <a:spcPts val="0"/>
                        </a:spcAft>
                      </a:pPr>
                      <a:r>
                        <a:rPr lang="en-US" sz="1200" kern="150">
                          <a:effectLst/>
                        </a:rPr>
                        <a:t>teachername</a:t>
                      </a:r>
                      <a:endParaRPr lang="en-US" sz="1200" kern="150">
                        <a:effectLst/>
                        <a:latin typeface="Liberation Serif"/>
                        <a:ea typeface="NSimSun" panose="02010609030101010101" pitchFamily="49" charset="-122"/>
                        <a:cs typeface="Mangal" panose="02040503050203030202" pitchFamily="18" charset="0"/>
                      </a:endParaRPr>
                    </a:p>
                  </a:txBody>
                  <a:tcPr marL="68580" marR="68580" marT="0" marB="0"/>
                </a:tc>
                <a:tc>
                  <a:txBody>
                    <a:bodyPr/>
                    <a:lstStyle/>
                    <a:p>
                      <a:pPr marL="0" marR="0" algn="ctr">
                        <a:lnSpc>
                          <a:spcPct val="150000"/>
                        </a:lnSpc>
                        <a:spcBef>
                          <a:spcPts val="0"/>
                        </a:spcBef>
                        <a:spcAft>
                          <a:spcPts val="0"/>
                        </a:spcAft>
                      </a:pPr>
                      <a:r>
                        <a:rPr lang="en-US" sz="1200" kern="150" dirty="0">
                          <a:effectLst/>
                        </a:rPr>
                        <a:t>String</a:t>
                      </a:r>
                      <a:endParaRPr lang="en-US" sz="1200" kern="150" dirty="0">
                        <a:effectLst/>
                        <a:latin typeface="Liberation Serif"/>
                        <a:ea typeface="NSimSun" panose="02010609030101010101" pitchFamily="49" charset="-122"/>
                        <a:cs typeface="Mangal" panose="02040503050203030202" pitchFamily="18" charset="0"/>
                      </a:endParaRPr>
                    </a:p>
                  </a:txBody>
                  <a:tcPr marL="68580" marR="68580" marT="0" marB="0"/>
                </a:tc>
                <a:extLst>
                  <a:ext uri="{0D108BD9-81ED-4DB2-BD59-A6C34878D82A}">
                    <a16:rowId xmlns:a16="http://schemas.microsoft.com/office/drawing/2014/main" val="4027781953"/>
                  </a:ext>
                </a:extLst>
              </a:tr>
            </a:tbl>
          </a:graphicData>
        </a:graphic>
      </p:graphicFrame>
      <p:graphicFrame>
        <p:nvGraphicFramePr>
          <p:cNvPr id="5" name="Table 4">
            <a:extLst>
              <a:ext uri="{FF2B5EF4-FFF2-40B4-BE49-F238E27FC236}">
                <a16:creationId xmlns:a16="http://schemas.microsoft.com/office/drawing/2014/main" id="{7B376021-D573-4164-85BB-30A0174DCDE5}"/>
              </a:ext>
            </a:extLst>
          </p:cNvPr>
          <p:cNvGraphicFramePr>
            <a:graphicFrameLocks noGrp="1"/>
          </p:cNvGraphicFramePr>
          <p:nvPr>
            <p:extLst>
              <p:ext uri="{D42A27DB-BD31-4B8C-83A1-F6EECF244321}">
                <p14:modId xmlns:p14="http://schemas.microsoft.com/office/powerpoint/2010/main" val="1822156831"/>
              </p:ext>
            </p:extLst>
          </p:nvPr>
        </p:nvGraphicFramePr>
        <p:xfrm>
          <a:off x="858864" y="2439225"/>
          <a:ext cx="4333875" cy="2205423"/>
        </p:xfrm>
        <a:graphic>
          <a:graphicData uri="http://schemas.openxmlformats.org/drawingml/2006/table">
            <a:tbl>
              <a:tblPr firstRow="1" firstCol="1" bandRow="1">
                <a:tableStyleId>{5C22544A-7EE6-4342-B048-85BDC9FD1C3A}</a:tableStyleId>
              </a:tblPr>
              <a:tblGrid>
                <a:gridCol w="2219325">
                  <a:extLst>
                    <a:ext uri="{9D8B030D-6E8A-4147-A177-3AD203B41FA5}">
                      <a16:colId xmlns:a16="http://schemas.microsoft.com/office/drawing/2014/main" val="1046209904"/>
                    </a:ext>
                  </a:extLst>
                </a:gridCol>
                <a:gridCol w="2114550">
                  <a:extLst>
                    <a:ext uri="{9D8B030D-6E8A-4147-A177-3AD203B41FA5}">
                      <a16:colId xmlns:a16="http://schemas.microsoft.com/office/drawing/2014/main" val="2471896984"/>
                    </a:ext>
                  </a:extLst>
                </a:gridCol>
              </a:tblGrid>
              <a:tr h="0">
                <a:tc gridSpan="2">
                  <a:txBody>
                    <a:bodyPr/>
                    <a:lstStyle/>
                    <a:p>
                      <a:pPr marL="0" marR="0" algn="ctr">
                        <a:lnSpc>
                          <a:spcPct val="150000"/>
                        </a:lnSpc>
                        <a:spcBef>
                          <a:spcPts val="0"/>
                        </a:spcBef>
                        <a:spcAft>
                          <a:spcPts val="0"/>
                        </a:spcAft>
                      </a:pPr>
                      <a:r>
                        <a:rPr lang="en-US" sz="1200" kern="150">
                          <a:effectLst/>
                        </a:rPr>
                        <a:t>UserChat</a:t>
                      </a:r>
                      <a:endParaRPr lang="en-US" sz="1200" kern="150">
                        <a:effectLst/>
                        <a:latin typeface="Liberation Serif"/>
                        <a:ea typeface="NSimSun" panose="02010609030101010101" pitchFamily="49" charset="-122"/>
                        <a:cs typeface="Mangal" panose="02040503050203030202"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885690898"/>
                  </a:ext>
                </a:extLst>
              </a:tr>
              <a:tr h="0">
                <a:tc>
                  <a:txBody>
                    <a:bodyPr/>
                    <a:lstStyle/>
                    <a:p>
                      <a:pPr marL="0" marR="0" algn="ctr">
                        <a:lnSpc>
                          <a:spcPct val="150000"/>
                        </a:lnSpc>
                        <a:spcBef>
                          <a:spcPts val="0"/>
                        </a:spcBef>
                        <a:spcAft>
                          <a:spcPts val="0"/>
                        </a:spcAft>
                      </a:pPr>
                      <a:r>
                        <a:rPr lang="en-US" sz="1200" kern="150">
                          <a:effectLst/>
                        </a:rPr>
                        <a:t>clear</a:t>
                      </a:r>
                      <a:endParaRPr lang="en-US" sz="1200" kern="150">
                        <a:effectLst/>
                        <a:latin typeface="Liberation Serif"/>
                        <a:ea typeface="NSimSun" panose="02010609030101010101" pitchFamily="49" charset="-122"/>
                        <a:cs typeface="Mangal" panose="02040503050203030202" pitchFamily="18" charset="0"/>
                      </a:endParaRPr>
                    </a:p>
                  </a:txBody>
                  <a:tcPr marL="68580" marR="68580" marT="0" marB="0"/>
                </a:tc>
                <a:tc>
                  <a:txBody>
                    <a:bodyPr/>
                    <a:lstStyle/>
                    <a:p>
                      <a:pPr marL="0" marR="0" algn="ctr">
                        <a:lnSpc>
                          <a:spcPct val="150000"/>
                        </a:lnSpc>
                        <a:spcBef>
                          <a:spcPts val="0"/>
                        </a:spcBef>
                        <a:spcAft>
                          <a:spcPts val="0"/>
                        </a:spcAft>
                      </a:pPr>
                      <a:r>
                        <a:rPr lang="en-US" sz="1200" kern="150">
                          <a:effectLst/>
                        </a:rPr>
                        <a:t>String</a:t>
                      </a:r>
                      <a:endParaRPr lang="en-US" sz="1200" kern="150">
                        <a:effectLst/>
                        <a:latin typeface="Liberation Serif"/>
                        <a:ea typeface="NSimSun" panose="02010609030101010101" pitchFamily="49" charset="-122"/>
                        <a:cs typeface="Mangal" panose="02040503050203030202" pitchFamily="18" charset="0"/>
                      </a:endParaRPr>
                    </a:p>
                  </a:txBody>
                  <a:tcPr marL="68580" marR="68580" marT="0" marB="0"/>
                </a:tc>
                <a:extLst>
                  <a:ext uri="{0D108BD9-81ED-4DB2-BD59-A6C34878D82A}">
                    <a16:rowId xmlns:a16="http://schemas.microsoft.com/office/drawing/2014/main" val="667136673"/>
                  </a:ext>
                </a:extLst>
              </a:tr>
              <a:tr h="0">
                <a:tc>
                  <a:txBody>
                    <a:bodyPr/>
                    <a:lstStyle/>
                    <a:p>
                      <a:pPr marL="0" marR="0" algn="ctr">
                        <a:lnSpc>
                          <a:spcPct val="150000"/>
                        </a:lnSpc>
                        <a:spcBef>
                          <a:spcPts val="0"/>
                        </a:spcBef>
                        <a:spcAft>
                          <a:spcPts val="0"/>
                        </a:spcAft>
                      </a:pPr>
                      <a:r>
                        <a:rPr lang="en-US" sz="1200" kern="150">
                          <a:effectLst/>
                        </a:rPr>
                        <a:t>date</a:t>
                      </a:r>
                      <a:endParaRPr lang="en-US" sz="1200" kern="150">
                        <a:effectLst/>
                        <a:latin typeface="Liberation Serif"/>
                        <a:ea typeface="NSimSun" panose="02010609030101010101" pitchFamily="49" charset="-122"/>
                        <a:cs typeface="Mangal" panose="02040503050203030202" pitchFamily="18" charset="0"/>
                      </a:endParaRPr>
                    </a:p>
                  </a:txBody>
                  <a:tcPr marL="68580" marR="68580" marT="0" marB="0"/>
                </a:tc>
                <a:tc>
                  <a:txBody>
                    <a:bodyPr/>
                    <a:lstStyle/>
                    <a:p>
                      <a:pPr marL="0" marR="0" algn="ctr">
                        <a:lnSpc>
                          <a:spcPct val="150000"/>
                        </a:lnSpc>
                        <a:spcBef>
                          <a:spcPts val="0"/>
                        </a:spcBef>
                        <a:spcAft>
                          <a:spcPts val="0"/>
                        </a:spcAft>
                      </a:pPr>
                      <a:r>
                        <a:rPr lang="en-US" sz="1200" kern="150">
                          <a:effectLst/>
                        </a:rPr>
                        <a:t>String</a:t>
                      </a:r>
                      <a:endParaRPr lang="en-US" sz="1200" kern="150">
                        <a:effectLst/>
                        <a:latin typeface="Liberation Serif"/>
                        <a:ea typeface="NSimSun" panose="02010609030101010101" pitchFamily="49" charset="-122"/>
                        <a:cs typeface="Mangal" panose="02040503050203030202" pitchFamily="18" charset="0"/>
                      </a:endParaRPr>
                    </a:p>
                  </a:txBody>
                  <a:tcPr marL="68580" marR="68580" marT="0" marB="0"/>
                </a:tc>
                <a:extLst>
                  <a:ext uri="{0D108BD9-81ED-4DB2-BD59-A6C34878D82A}">
                    <a16:rowId xmlns:a16="http://schemas.microsoft.com/office/drawing/2014/main" val="4035465832"/>
                  </a:ext>
                </a:extLst>
              </a:tr>
              <a:tr h="0">
                <a:tc>
                  <a:txBody>
                    <a:bodyPr/>
                    <a:lstStyle/>
                    <a:p>
                      <a:pPr marL="0" marR="0" algn="ctr">
                        <a:lnSpc>
                          <a:spcPct val="150000"/>
                        </a:lnSpc>
                        <a:spcBef>
                          <a:spcPts val="0"/>
                        </a:spcBef>
                        <a:spcAft>
                          <a:spcPts val="0"/>
                        </a:spcAft>
                      </a:pPr>
                      <a:r>
                        <a:rPr lang="en-US" sz="1200" kern="150">
                          <a:effectLst/>
                        </a:rPr>
                        <a:t>image</a:t>
                      </a:r>
                      <a:endParaRPr lang="en-US" sz="1200" kern="150">
                        <a:effectLst/>
                        <a:latin typeface="Liberation Serif"/>
                        <a:ea typeface="NSimSun" panose="02010609030101010101" pitchFamily="49" charset="-122"/>
                        <a:cs typeface="Mangal" panose="02040503050203030202" pitchFamily="18" charset="0"/>
                      </a:endParaRPr>
                    </a:p>
                  </a:txBody>
                  <a:tcPr marL="68580" marR="68580" marT="0" marB="0"/>
                </a:tc>
                <a:tc>
                  <a:txBody>
                    <a:bodyPr/>
                    <a:lstStyle/>
                    <a:p>
                      <a:pPr marL="0" marR="0" algn="ctr">
                        <a:lnSpc>
                          <a:spcPct val="150000"/>
                        </a:lnSpc>
                        <a:spcBef>
                          <a:spcPts val="0"/>
                        </a:spcBef>
                        <a:spcAft>
                          <a:spcPts val="0"/>
                        </a:spcAft>
                      </a:pPr>
                      <a:r>
                        <a:rPr lang="en-US" sz="1200" kern="150">
                          <a:effectLst/>
                        </a:rPr>
                        <a:t>String</a:t>
                      </a:r>
                      <a:endParaRPr lang="en-US" sz="1200" kern="150">
                        <a:effectLst/>
                        <a:latin typeface="Liberation Serif"/>
                        <a:ea typeface="NSimSun" panose="02010609030101010101" pitchFamily="49" charset="-122"/>
                        <a:cs typeface="Mangal" panose="02040503050203030202" pitchFamily="18" charset="0"/>
                      </a:endParaRPr>
                    </a:p>
                  </a:txBody>
                  <a:tcPr marL="68580" marR="68580" marT="0" marB="0"/>
                </a:tc>
                <a:extLst>
                  <a:ext uri="{0D108BD9-81ED-4DB2-BD59-A6C34878D82A}">
                    <a16:rowId xmlns:a16="http://schemas.microsoft.com/office/drawing/2014/main" val="473904169"/>
                  </a:ext>
                </a:extLst>
              </a:tr>
              <a:tr h="0">
                <a:tc>
                  <a:txBody>
                    <a:bodyPr/>
                    <a:lstStyle/>
                    <a:p>
                      <a:pPr marL="0" marR="0" algn="ctr">
                        <a:lnSpc>
                          <a:spcPct val="150000"/>
                        </a:lnSpc>
                        <a:spcBef>
                          <a:spcPts val="0"/>
                        </a:spcBef>
                        <a:spcAft>
                          <a:spcPts val="0"/>
                        </a:spcAft>
                      </a:pPr>
                      <a:r>
                        <a:rPr lang="en-US" sz="1200" kern="150">
                          <a:effectLst/>
                        </a:rPr>
                        <a:t>isseen</a:t>
                      </a:r>
                      <a:endParaRPr lang="en-US" sz="1200" kern="150">
                        <a:effectLst/>
                        <a:latin typeface="Liberation Serif"/>
                        <a:ea typeface="NSimSun" panose="02010609030101010101" pitchFamily="49" charset="-122"/>
                        <a:cs typeface="Mangal" panose="02040503050203030202" pitchFamily="18" charset="0"/>
                      </a:endParaRPr>
                    </a:p>
                  </a:txBody>
                  <a:tcPr marL="68580" marR="68580" marT="0" marB="0"/>
                </a:tc>
                <a:tc>
                  <a:txBody>
                    <a:bodyPr/>
                    <a:lstStyle/>
                    <a:p>
                      <a:pPr marL="0" marR="0" algn="ctr">
                        <a:lnSpc>
                          <a:spcPct val="150000"/>
                        </a:lnSpc>
                        <a:spcBef>
                          <a:spcPts val="0"/>
                        </a:spcBef>
                        <a:spcAft>
                          <a:spcPts val="0"/>
                        </a:spcAft>
                      </a:pPr>
                      <a:r>
                        <a:rPr lang="en-US" sz="1200" kern="150">
                          <a:effectLst/>
                        </a:rPr>
                        <a:t>Boolean </a:t>
                      </a:r>
                      <a:endParaRPr lang="en-US" sz="1200" kern="150">
                        <a:effectLst/>
                        <a:latin typeface="Liberation Serif"/>
                        <a:ea typeface="NSimSun" panose="02010609030101010101" pitchFamily="49" charset="-122"/>
                        <a:cs typeface="Mangal" panose="02040503050203030202" pitchFamily="18" charset="0"/>
                      </a:endParaRPr>
                    </a:p>
                  </a:txBody>
                  <a:tcPr marL="68580" marR="68580" marT="0" marB="0"/>
                </a:tc>
                <a:extLst>
                  <a:ext uri="{0D108BD9-81ED-4DB2-BD59-A6C34878D82A}">
                    <a16:rowId xmlns:a16="http://schemas.microsoft.com/office/drawing/2014/main" val="757914254"/>
                  </a:ext>
                </a:extLst>
              </a:tr>
              <a:tr h="0">
                <a:tc>
                  <a:txBody>
                    <a:bodyPr/>
                    <a:lstStyle/>
                    <a:p>
                      <a:pPr marL="0" marR="0" algn="ctr">
                        <a:lnSpc>
                          <a:spcPct val="150000"/>
                        </a:lnSpc>
                        <a:spcBef>
                          <a:spcPts val="0"/>
                        </a:spcBef>
                        <a:spcAft>
                          <a:spcPts val="0"/>
                        </a:spcAft>
                      </a:pPr>
                      <a:r>
                        <a:rPr lang="en-US" sz="1200" kern="150">
                          <a:effectLst/>
                        </a:rPr>
                        <a:t>message</a:t>
                      </a:r>
                      <a:endParaRPr lang="en-US" sz="1200" kern="150">
                        <a:effectLst/>
                        <a:latin typeface="Liberation Serif"/>
                        <a:ea typeface="NSimSun" panose="02010609030101010101" pitchFamily="49" charset="-122"/>
                        <a:cs typeface="Mangal" panose="02040503050203030202" pitchFamily="18" charset="0"/>
                      </a:endParaRPr>
                    </a:p>
                  </a:txBody>
                  <a:tcPr marL="68580" marR="68580" marT="0" marB="0"/>
                </a:tc>
                <a:tc>
                  <a:txBody>
                    <a:bodyPr/>
                    <a:lstStyle/>
                    <a:p>
                      <a:pPr marL="0" marR="0" algn="ctr">
                        <a:lnSpc>
                          <a:spcPct val="150000"/>
                        </a:lnSpc>
                        <a:spcBef>
                          <a:spcPts val="0"/>
                        </a:spcBef>
                        <a:spcAft>
                          <a:spcPts val="0"/>
                        </a:spcAft>
                      </a:pPr>
                      <a:r>
                        <a:rPr lang="en-US" sz="1200" kern="150">
                          <a:effectLst/>
                        </a:rPr>
                        <a:t>String</a:t>
                      </a:r>
                      <a:endParaRPr lang="en-US" sz="1200" kern="150">
                        <a:effectLst/>
                        <a:latin typeface="Liberation Serif"/>
                        <a:ea typeface="NSimSun" panose="02010609030101010101" pitchFamily="49" charset="-122"/>
                        <a:cs typeface="Mangal" panose="02040503050203030202" pitchFamily="18" charset="0"/>
                      </a:endParaRPr>
                    </a:p>
                  </a:txBody>
                  <a:tcPr marL="68580" marR="68580" marT="0" marB="0"/>
                </a:tc>
                <a:extLst>
                  <a:ext uri="{0D108BD9-81ED-4DB2-BD59-A6C34878D82A}">
                    <a16:rowId xmlns:a16="http://schemas.microsoft.com/office/drawing/2014/main" val="3703924515"/>
                  </a:ext>
                </a:extLst>
              </a:tr>
              <a:tr h="0">
                <a:tc>
                  <a:txBody>
                    <a:bodyPr/>
                    <a:lstStyle/>
                    <a:p>
                      <a:pPr marL="0" marR="0" algn="ctr">
                        <a:lnSpc>
                          <a:spcPct val="150000"/>
                        </a:lnSpc>
                        <a:spcBef>
                          <a:spcPts val="0"/>
                        </a:spcBef>
                        <a:spcAft>
                          <a:spcPts val="0"/>
                        </a:spcAft>
                      </a:pPr>
                      <a:r>
                        <a:rPr lang="en-US" sz="1200" kern="150">
                          <a:effectLst/>
                        </a:rPr>
                        <a:t>receiver</a:t>
                      </a:r>
                      <a:endParaRPr lang="en-US" sz="1200" kern="150">
                        <a:effectLst/>
                        <a:latin typeface="Liberation Serif"/>
                        <a:ea typeface="NSimSun" panose="02010609030101010101" pitchFamily="49" charset="-122"/>
                        <a:cs typeface="Mangal" panose="02040503050203030202" pitchFamily="18" charset="0"/>
                      </a:endParaRPr>
                    </a:p>
                  </a:txBody>
                  <a:tcPr marL="68580" marR="68580" marT="0" marB="0"/>
                </a:tc>
                <a:tc>
                  <a:txBody>
                    <a:bodyPr/>
                    <a:lstStyle/>
                    <a:p>
                      <a:pPr marL="0" marR="0" algn="ctr">
                        <a:lnSpc>
                          <a:spcPct val="150000"/>
                        </a:lnSpc>
                        <a:spcBef>
                          <a:spcPts val="0"/>
                        </a:spcBef>
                        <a:spcAft>
                          <a:spcPts val="0"/>
                        </a:spcAft>
                      </a:pPr>
                      <a:r>
                        <a:rPr lang="en-US" sz="1200" kern="150">
                          <a:effectLst/>
                        </a:rPr>
                        <a:t>String</a:t>
                      </a:r>
                      <a:endParaRPr lang="en-US" sz="1200" kern="150">
                        <a:effectLst/>
                        <a:latin typeface="Liberation Serif"/>
                        <a:ea typeface="NSimSun" panose="02010609030101010101" pitchFamily="49" charset="-122"/>
                        <a:cs typeface="Mangal" panose="02040503050203030202" pitchFamily="18" charset="0"/>
                      </a:endParaRPr>
                    </a:p>
                  </a:txBody>
                  <a:tcPr marL="68580" marR="68580" marT="0" marB="0"/>
                </a:tc>
                <a:extLst>
                  <a:ext uri="{0D108BD9-81ED-4DB2-BD59-A6C34878D82A}">
                    <a16:rowId xmlns:a16="http://schemas.microsoft.com/office/drawing/2014/main" val="176913195"/>
                  </a:ext>
                </a:extLst>
              </a:tr>
              <a:tr h="0">
                <a:tc>
                  <a:txBody>
                    <a:bodyPr/>
                    <a:lstStyle/>
                    <a:p>
                      <a:pPr marL="0" marR="0" algn="ctr">
                        <a:lnSpc>
                          <a:spcPct val="150000"/>
                        </a:lnSpc>
                        <a:spcBef>
                          <a:spcPts val="0"/>
                        </a:spcBef>
                        <a:spcAft>
                          <a:spcPts val="0"/>
                        </a:spcAft>
                      </a:pPr>
                      <a:r>
                        <a:rPr lang="en-US" sz="1200" kern="150">
                          <a:effectLst/>
                        </a:rPr>
                        <a:t>sender</a:t>
                      </a:r>
                      <a:endParaRPr lang="en-US" sz="1200" kern="150">
                        <a:effectLst/>
                        <a:latin typeface="Liberation Serif"/>
                        <a:ea typeface="NSimSun" panose="02010609030101010101" pitchFamily="49" charset="-122"/>
                        <a:cs typeface="Mangal" panose="02040503050203030202" pitchFamily="18" charset="0"/>
                      </a:endParaRPr>
                    </a:p>
                  </a:txBody>
                  <a:tcPr marL="68580" marR="68580" marT="0" marB="0"/>
                </a:tc>
                <a:tc>
                  <a:txBody>
                    <a:bodyPr/>
                    <a:lstStyle/>
                    <a:p>
                      <a:pPr marL="0" marR="0" algn="ctr">
                        <a:lnSpc>
                          <a:spcPct val="150000"/>
                        </a:lnSpc>
                        <a:spcBef>
                          <a:spcPts val="0"/>
                        </a:spcBef>
                        <a:spcAft>
                          <a:spcPts val="0"/>
                        </a:spcAft>
                      </a:pPr>
                      <a:r>
                        <a:rPr lang="en-US" sz="1200" kern="150">
                          <a:effectLst/>
                        </a:rPr>
                        <a:t>String</a:t>
                      </a:r>
                      <a:endParaRPr lang="en-US" sz="1200" kern="150">
                        <a:effectLst/>
                        <a:latin typeface="Liberation Serif"/>
                        <a:ea typeface="NSimSun" panose="02010609030101010101" pitchFamily="49" charset="-122"/>
                        <a:cs typeface="Mangal" panose="02040503050203030202" pitchFamily="18" charset="0"/>
                      </a:endParaRPr>
                    </a:p>
                  </a:txBody>
                  <a:tcPr marL="68580" marR="68580" marT="0" marB="0"/>
                </a:tc>
                <a:extLst>
                  <a:ext uri="{0D108BD9-81ED-4DB2-BD59-A6C34878D82A}">
                    <a16:rowId xmlns:a16="http://schemas.microsoft.com/office/drawing/2014/main" val="1540609645"/>
                  </a:ext>
                </a:extLst>
              </a:tr>
              <a:tr h="0">
                <a:tc>
                  <a:txBody>
                    <a:bodyPr/>
                    <a:lstStyle/>
                    <a:p>
                      <a:pPr marL="0" marR="0" algn="ctr">
                        <a:lnSpc>
                          <a:spcPct val="150000"/>
                        </a:lnSpc>
                        <a:spcBef>
                          <a:spcPts val="0"/>
                        </a:spcBef>
                        <a:spcAft>
                          <a:spcPts val="0"/>
                        </a:spcAft>
                      </a:pPr>
                      <a:r>
                        <a:rPr lang="en-US" sz="1200" kern="150">
                          <a:effectLst/>
                        </a:rPr>
                        <a:t>type</a:t>
                      </a:r>
                      <a:endParaRPr lang="en-US" sz="1200" kern="150">
                        <a:effectLst/>
                        <a:latin typeface="Liberation Serif"/>
                        <a:ea typeface="NSimSun" panose="02010609030101010101" pitchFamily="49" charset="-122"/>
                        <a:cs typeface="Mangal" panose="02040503050203030202" pitchFamily="18" charset="0"/>
                      </a:endParaRPr>
                    </a:p>
                  </a:txBody>
                  <a:tcPr marL="68580" marR="68580" marT="0" marB="0"/>
                </a:tc>
                <a:tc>
                  <a:txBody>
                    <a:bodyPr/>
                    <a:lstStyle/>
                    <a:p>
                      <a:pPr marL="0" marR="0" algn="ctr">
                        <a:lnSpc>
                          <a:spcPct val="150000"/>
                        </a:lnSpc>
                        <a:spcBef>
                          <a:spcPts val="0"/>
                        </a:spcBef>
                        <a:spcAft>
                          <a:spcPts val="0"/>
                        </a:spcAft>
                      </a:pPr>
                      <a:r>
                        <a:rPr lang="en-US" sz="1200" kern="150" dirty="0">
                          <a:effectLst/>
                        </a:rPr>
                        <a:t>String</a:t>
                      </a:r>
                      <a:endParaRPr lang="en-US" sz="1200" kern="150" dirty="0">
                        <a:effectLst/>
                        <a:latin typeface="Liberation Serif"/>
                        <a:ea typeface="NSimSun" panose="02010609030101010101" pitchFamily="49" charset="-122"/>
                        <a:cs typeface="Mangal" panose="02040503050203030202" pitchFamily="18" charset="0"/>
                      </a:endParaRPr>
                    </a:p>
                  </a:txBody>
                  <a:tcPr marL="68580" marR="68580" marT="0" marB="0"/>
                </a:tc>
                <a:extLst>
                  <a:ext uri="{0D108BD9-81ED-4DB2-BD59-A6C34878D82A}">
                    <a16:rowId xmlns:a16="http://schemas.microsoft.com/office/drawing/2014/main" val="1880393082"/>
                  </a:ext>
                </a:extLst>
              </a:tr>
            </a:tbl>
          </a:graphicData>
        </a:graphic>
      </p:graphicFrame>
      <p:graphicFrame>
        <p:nvGraphicFramePr>
          <p:cNvPr id="6" name="Table 5">
            <a:extLst>
              <a:ext uri="{FF2B5EF4-FFF2-40B4-BE49-F238E27FC236}">
                <a16:creationId xmlns:a16="http://schemas.microsoft.com/office/drawing/2014/main" id="{31FB8ABA-0315-46CF-B9C3-9183E6DA3DFE}"/>
              </a:ext>
            </a:extLst>
          </p:cNvPr>
          <p:cNvGraphicFramePr>
            <a:graphicFrameLocks noGrp="1"/>
          </p:cNvGraphicFramePr>
          <p:nvPr>
            <p:extLst>
              <p:ext uri="{D42A27DB-BD31-4B8C-83A1-F6EECF244321}">
                <p14:modId xmlns:p14="http://schemas.microsoft.com/office/powerpoint/2010/main" val="1169617168"/>
              </p:ext>
            </p:extLst>
          </p:nvPr>
        </p:nvGraphicFramePr>
        <p:xfrm>
          <a:off x="5028882" y="5348101"/>
          <a:ext cx="4333875" cy="1715329"/>
        </p:xfrm>
        <a:graphic>
          <a:graphicData uri="http://schemas.openxmlformats.org/drawingml/2006/table">
            <a:tbl>
              <a:tblPr firstRow="1" firstCol="1" bandRow="1">
                <a:tableStyleId>{5C22544A-7EE6-4342-B048-85BDC9FD1C3A}</a:tableStyleId>
              </a:tblPr>
              <a:tblGrid>
                <a:gridCol w="2219325">
                  <a:extLst>
                    <a:ext uri="{9D8B030D-6E8A-4147-A177-3AD203B41FA5}">
                      <a16:colId xmlns:a16="http://schemas.microsoft.com/office/drawing/2014/main" val="1459787993"/>
                    </a:ext>
                  </a:extLst>
                </a:gridCol>
                <a:gridCol w="2114550">
                  <a:extLst>
                    <a:ext uri="{9D8B030D-6E8A-4147-A177-3AD203B41FA5}">
                      <a16:colId xmlns:a16="http://schemas.microsoft.com/office/drawing/2014/main" val="932872947"/>
                    </a:ext>
                  </a:extLst>
                </a:gridCol>
              </a:tblGrid>
              <a:tr h="0">
                <a:tc gridSpan="2">
                  <a:txBody>
                    <a:bodyPr/>
                    <a:lstStyle/>
                    <a:p>
                      <a:pPr marL="0" marR="0" algn="ctr">
                        <a:lnSpc>
                          <a:spcPct val="150000"/>
                        </a:lnSpc>
                        <a:spcBef>
                          <a:spcPts val="0"/>
                        </a:spcBef>
                        <a:spcAft>
                          <a:spcPts val="0"/>
                        </a:spcAft>
                      </a:pPr>
                      <a:r>
                        <a:rPr lang="en-US" sz="1200" kern="150">
                          <a:effectLst/>
                        </a:rPr>
                        <a:t>Users</a:t>
                      </a:r>
                      <a:endParaRPr lang="en-US" sz="1200" kern="150">
                        <a:effectLst/>
                        <a:latin typeface="Liberation Serif"/>
                        <a:ea typeface="NSimSun" panose="02010609030101010101" pitchFamily="49" charset="-122"/>
                        <a:cs typeface="Mangal" panose="02040503050203030202"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2853032883"/>
                  </a:ext>
                </a:extLst>
              </a:tr>
              <a:tr h="0">
                <a:tc>
                  <a:txBody>
                    <a:bodyPr/>
                    <a:lstStyle/>
                    <a:p>
                      <a:pPr marL="0" marR="0" algn="ctr">
                        <a:lnSpc>
                          <a:spcPct val="150000"/>
                        </a:lnSpc>
                        <a:spcBef>
                          <a:spcPts val="0"/>
                        </a:spcBef>
                        <a:spcAft>
                          <a:spcPts val="0"/>
                        </a:spcAft>
                      </a:pPr>
                      <a:r>
                        <a:rPr lang="en-US" sz="1200" kern="150">
                          <a:effectLst/>
                        </a:rPr>
                        <a:t>email</a:t>
                      </a:r>
                      <a:endParaRPr lang="en-US" sz="1200" kern="150">
                        <a:effectLst/>
                        <a:latin typeface="Liberation Serif"/>
                        <a:ea typeface="NSimSun" panose="02010609030101010101" pitchFamily="49" charset="-122"/>
                        <a:cs typeface="Mangal" panose="02040503050203030202" pitchFamily="18" charset="0"/>
                      </a:endParaRPr>
                    </a:p>
                  </a:txBody>
                  <a:tcPr marL="68580" marR="68580" marT="0" marB="0"/>
                </a:tc>
                <a:tc>
                  <a:txBody>
                    <a:bodyPr/>
                    <a:lstStyle/>
                    <a:p>
                      <a:pPr marL="0" marR="0" algn="ctr">
                        <a:lnSpc>
                          <a:spcPct val="150000"/>
                        </a:lnSpc>
                        <a:spcBef>
                          <a:spcPts val="0"/>
                        </a:spcBef>
                        <a:spcAft>
                          <a:spcPts val="0"/>
                        </a:spcAft>
                      </a:pPr>
                      <a:r>
                        <a:rPr lang="en-US" sz="1200" kern="150">
                          <a:effectLst/>
                        </a:rPr>
                        <a:t>String</a:t>
                      </a:r>
                      <a:endParaRPr lang="en-US" sz="1200" kern="150">
                        <a:effectLst/>
                        <a:latin typeface="Liberation Serif"/>
                        <a:ea typeface="NSimSun" panose="02010609030101010101" pitchFamily="49" charset="-122"/>
                        <a:cs typeface="Mangal" panose="02040503050203030202" pitchFamily="18" charset="0"/>
                      </a:endParaRPr>
                    </a:p>
                  </a:txBody>
                  <a:tcPr marL="68580" marR="68580" marT="0" marB="0"/>
                </a:tc>
                <a:extLst>
                  <a:ext uri="{0D108BD9-81ED-4DB2-BD59-A6C34878D82A}">
                    <a16:rowId xmlns:a16="http://schemas.microsoft.com/office/drawing/2014/main" val="2592780365"/>
                  </a:ext>
                </a:extLst>
              </a:tr>
              <a:tr h="0">
                <a:tc>
                  <a:txBody>
                    <a:bodyPr/>
                    <a:lstStyle/>
                    <a:p>
                      <a:pPr marL="0" marR="0" algn="ctr">
                        <a:lnSpc>
                          <a:spcPct val="150000"/>
                        </a:lnSpc>
                        <a:spcBef>
                          <a:spcPts val="0"/>
                        </a:spcBef>
                        <a:spcAft>
                          <a:spcPts val="0"/>
                        </a:spcAft>
                      </a:pPr>
                      <a:r>
                        <a:rPr lang="en-US" sz="1200" kern="150">
                          <a:effectLst/>
                        </a:rPr>
                        <a:t>image</a:t>
                      </a:r>
                      <a:endParaRPr lang="en-US" sz="1200" kern="150">
                        <a:effectLst/>
                        <a:latin typeface="Liberation Serif"/>
                        <a:ea typeface="NSimSun" panose="02010609030101010101" pitchFamily="49" charset="-122"/>
                        <a:cs typeface="Mangal" panose="02040503050203030202" pitchFamily="18" charset="0"/>
                      </a:endParaRPr>
                    </a:p>
                  </a:txBody>
                  <a:tcPr marL="68580" marR="68580" marT="0" marB="0"/>
                </a:tc>
                <a:tc>
                  <a:txBody>
                    <a:bodyPr/>
                    <a:lstStyle/>
                    <a:p>
                      <a:pPr marL="0" marR="0" algn="ctr">
                        <a:lnSpc>
                          <a:spcPct val="150000"/>
                        </a:lnSpc>
                        <a:spcBef>
                          <a:spcPts val="0"/>
                        </a:spcBef>
                        <a:spcAft>
                          <a:spcPts val="0"/>
                        </a:spcAft>
                      </a:pPr>
                      <a:r>
                        <a:rPr lang="en-US" sz="1200" kern="150">
                          <a:effectLst/>
                        </a:rPr>
                        <a:t>String</a:t>
                      </a:r>
                      <a:endParaRPr lang="en-US" sz="1200" kern="150">
                        <a:effectLst/>
                        <a:latin typeface="Liberation Serif"/>
                        <a:ea typeface="NSimSun" panose="02010609030101010101" pitchFamily="49" charset="-122"/>
                        <a:cs typeface="Mangal" panose="02040503050203030202" pitchFamily="18" charset="0"/>
                      </a:endParaRPr>
                    </a:p>
                  </a:txBody>
                  <a:tcPr marL="68580" marR="68580" marT="0" marB="0"/>
                </a:tc>
                <a:extLst>
                  <a:ext uri="{0D108BD9-81ED-4DB2-BD59-A6C34878D82A}">
                    <a16:rowId xmlns:a16="http://schemas.microsoft.com/office/drawing/2014/main" val="641493873"/>
                  </a:ext>
                </a:extLst>
              </a:tr>
              <a:tr h="0">
                <a:tc>
                  <a:txBody>
                    <a:bodyPr/>
                    <a:lstStyle/>
                    <a:p>
                      <a:pPr marL="0" marR="0" algn="ctr">
                        <a:lnSpc>
                          <a:spcPct val="150000"/>
                        </a:lnSpc>
                        <a:spcBef>
                          <a:spcPts val="0"/>
                        </a:spcBef>
                        <a:spcAft>
                          <a:spcPts val="0"/>
                        </a:spcAft>
                      </a:pPr>
                      <a:r>
                        <a:rPr lang="en-US" sz="1200" kern="150">
                          <a:effectLst/>
                        </a:rPr>
                        <a:t>name</a:t>
                      </a:r>
                      <a:endParaRPr lang="en-US" sz="1200" kern="150">
                        <a:effectLst/>
                        <a:latin typeface="Liberation Serif"/>
                        <a:ea typeface="NSimSun" panose="02010609030101010101" pitchFamily="49" charset="-122"/>
                        <a:cs typeface="Mangal" panose="02040503050203030202" pitchFamily="18" charset="0"/>
                      </a:endParaRPr>
                    </a:p>
                  </a:txBody>
                  <a:tcPr marL="68580" marR="68580" marT="0" marB="0"/>
                </a:tc>
                <a:tc>
                  <a:txBody>
                    <a:bodyPr/>
                    <a:lstStyle/>
                    <a:p>
                      <a:pPr marL="0" marR="0" algn="ctr">
                        <a:lnSpc>
                          <a:spcPct val="150000"/>
                        </a:lnSpc>
                        <a:spcBef>
                          <a:spcPts val="0"/>
                        </a:spcBef>
                        <a:spcAft>
                          <a:spcPts val="0"/>
                        </a:spcAft>
                      </a:pPr>
                      <a:r>
                        <a:rPr lang="en-US" sz="1200" kern="150">
                          <a:effectLst/>
                        </a:rPr>
                        <a:t>String</a:t>
                      </a:r>
                      <a:endParaRPr lang="en-US" sz="1200" kern="150">
                        <a:effectLst/>
                        <a:latin typeface="Liberation Serif"/>
                        <a:ea typeface="NSimSun" panose="02010609030101010101" pitchFamily="49" charset="-122"/>
                        <a:cs typeface="Mangal" panose="02040503050203030202" pitchFamily="18" charset="0"/>
                      </a:endParaRPr>
                    </a:p>
                  </a:txBody>
                  <a:tcPr marL="68580" marR="68580" marT="0" marB="0"/>
                </a:tc>
                <a:extLst>
                  <a:ext uri="{0D108BD9-81ED-4DB2-BD59-A6C34878D82A}">
                    <a16:rowId xmlns:a16="http://schemas.microsoft.com/office/drawing/2014/main" val="2705391302"/>
                  </a:ext>
                </a:extLst>
              </a:tr>
              <a:tr h="0">
                <a:tc>
                  <a:txBody>
                    <a:bodyPr/>
                    <a:lstStyle/>
                    <a:p>
                      <a:pPr marL="0" marR="0" algn="ctr">
                        <a:lnSpc>
                          <a:spcPct val="150000"/>
                        </a:lnSpc>
                        <a:spcBef>
                          <a:spcPts val="0"/>
                        </a:spcBef>
                        <a:spcAft>
                          <a:spcPts val="0"/>
                        </a:spcAft>
                      </a:pPr>
                      <a:r>
                        <a:rPr lang="en-US" sz="1200" kern="150">
                          <a:effectLst/>
                        </a:rPr>
                        <a:t>organization</a:t>
                      </a:r>
                      <a:endParaRPr lang="en-US" sz="1200" kern="150">
                        <a:effectLst/>
                        <a:latin typeface="Liberation Serif"/>
                        <a:ea typeface="NSimSun" panose="02010609030101010101" pitchFamily="49" charset="-122"/>
                        <a:cs typeface="Mangal" panose="02040503050203030202" pitchFamily="18" charset="0"/>
                      </a:endParaRPr>
                    </a:p>
                  </a:txBody>
                  <a:tcPr marL="68580" marR="68580" marT="0" marB="0"/>
                </a:tc>
                <a:tc>
                  <a:txBody>
                    <a:bodyPr/>
                    <a:lstStyle/>
                    <a:p>
                      <a:pPr marL="0" marR="0" algn="ctr">
                        <a:lnSpc>
                          <a:spcPct val="150000"/>
                        </a:lnSpc>
                        <a:spcBef>
                          <a:spcPts val="0"/>
                        </a:spcBef>
                        <a:spcAft>
                          <a:spcPts val="0"/>
                        </a:spcAft>
                      </a:pPr>
                      <a:r>
                        <a:rPr lang="en-US" sz="1200" kern="150">
                          <a:effectLst/>
                        </a:rPr>
                        <a:t>String</a:t>
                      </a:r>
                      <a:endParaRPr lang="en-US" sz="1200" kern="150">
                        <a:effectLst/>
                        <a:latin typeface="Liberation Serif"/>
                        <a:ea typeface="NSimSun" panose="02010609030101010101" pitchFamily="49" charset="-122"/>
                        <a:cs typeface="Mangal" panose="02040503050203030202" pitchFamily="18" charset="0"/>
                      </a:endParaRPr>
                    </a:p>
                  </a:txBody>
                  <a:tcPr marL="68580" marR="68580" marT="0" marB="0"/>
                </a:tc>
                <a:extLst>
                  <a:ext uri="{0D108BD9-81ED-4DB2-BD59-A6C34878D82A}">
                    <a16:rowId xmlns:a16="http://schemas.microsoft.com/office/drawing/2014/main" val="3521476794"/>
                  </a:ext>
                </a:extLst>
              </a:tr>
              <a:tr h="0">
                <a:tc>
                  <a:txBody>
                    <a:bodyPr/>
                    <a:lstStyle/>
                    <a:p>
                      <a:pPr marL="0" marR="0" algn="ctr">
                        <a:lnSpc>
                          <a:spcPct val="150000"/>
                        </a:lnSpc>
                        <a:spcBef>
                          <a:spcPts val="0"/>
                        </a:spcBef>
                        <a:spcAft>
                          <a:spcPts val="0"/>
                        </a:spcAft>
                      </a:pPr>
                      <a:r>
                        <a:rPr lang="en-US" sz="1200" kern="150">
                          <a:effectLst/>
                        </a:rPr>
                        <a:t>type</a:t>
                      </a:r>
                      <a:endParaRPr lang="en-US" sz="1200" kern="150">
                        <a:effectLst/>
                        <a:latin typeface="Liberation Serif"/>
                        <a:ea typeface="NSimSun" panose="02010609030101010101" pitchFamily="49" charset="-122"/>
                        <a:cs typeface="Mangal" panose="02040503050203030202" pitchFamily="18" charset="0"/>
                      </a:endParaRPr>
                    </a:p>
                  </a:txBody>
                  <a:tcPr marL="68580" marR="68580" marT="0" marB="0"/>
                </a:tc>
                <a:tc>
                  <a:txBody>
                    <a:bodyPr/>
                    <a:lstStyle/>
                    <a:p>
                      <a:pPr marL="0" marR="0" algn="ctr">
                        <a:lnSpc>
                          <a:spcPct val="150000"/>
                        </a:lnSpc>
                        <a:spcBef>
                          <a:spcPts val="0"/>
                        </a:spcBef>
                        <a:spcAft>
                          <a:spcPts val="0"/>
                        </a:spcAft>
                      </a:pPr>
                      <a:r>
                        <a:rPr lang="en-US" sz="1200" kern="150">
                          <a:effectLst/>
                        </a:rPr>
                        <a:t>String</a:t>
                      </a:r>
                      <a:endParaRPr lang="en-US" sz="1200" kern="150">
                        <a:effectLst/>
                        <a:latin typeface="Liberation Serif"/>
                        <a:ea typeface="NSimSun" panose="02010609030101010101" pitchFamily="49" charset="-122"/>
                        <a:cs typeface="Mangal" panose="02040503050203030202" pitchFamily="18" charset="0"/>
                      </a:endParaRPr>
                    </a:p>
                  </a:txBody>
                  <a:tcPr marL="68580" marR="68580" marT="0" marB="0"/>
                </a:tc>
                <a:extLst>
                  <a:ext uri="{0D108BD9-81ED-4DB2-BD59-A6C34878D82A}">
                    <a16:rowId xmlns:a16="http://schemas.microsoft.com/office/drawing/2014/main" val="1197876134"/>
                  </a:ext>
                </a:extLst>
              </a:tr>
              <a:tr h="0">
                <a:tc>
                  <a:txBody>
                    <a:bodyPr/>
                    <a:lstStyle/>
                    <a:p>
                      <a:pPr marL="0" marR="0" algn="ctr">
                        <a:lnSpc>
                          <a:spcPct val="150000"/>
                        </a:lnSpc>
                        <a:spcBef>
                          <a:spcPts val="0"/>
                        </a:spcBef>
                        <a:spcAft>
                          <a:spcPts val="0"/>
                        </a:spcAft>
                      </a:pPr>
                      <a:r>
                        <a:rPr lang="en-US" sz="1200" kern="150">
                          <a:effectLst/>
                        </a:rPr>
                        <a:t>uid</a:t>
                      </a:r>
                      <a:endParaRPr lang="en-US" sz="1200" kern="150">
                        <a:effectLst/>
                        <a:latin typeface="Liberation Serif"/>
                        <a:ea typeface="NSimSun" panose="02010609030101010101" pitchFamily="49" charset="-122"/>
                        <a:cs typeface="Mangal" panose="02040503050203030202" pitchFamily="18" charset="0"/>
                      </a:endParaRPr>
                    </a:p>
                  </a:txBody>
                  <a:tcPr marL="68580" marR="68580" marT="0" marB="0"/>
                </a:tc>
                <a:tc>
                  <a:txBody>
                    <a:bodyPr/>
                    <a:lstStyle/>
                    <a:p>
                      <a:pPr marL="0" marR="0" algn="ctr">
                        <a:lnSpc>
                          <a:spcPct val="150000"/>
                        </a:lnSpc>
                        <a:spcBef>
                          <a:spcPts val="0"/>
                        </a:spcBef>
                        <a:spcAft>
                          <a:spcPts val="0"/>
                        </a:spcAft>
                      </a:pPr>
                      <a:r>
                        <a:rPr lang="en-US" sz="1200" kern="150" dirty="0">
                          <a:effectLst/>
                        </a:rPr>
                        <a:t>String</a:t>
                      </a:r>
                      <a:endParaRPr lang="en-US" sz="1200" kern="150" dirty="0">
                        <a:effectLst/>
                        <a:latin typeface="Liberation Serif"/>
                        <a:ea typeface="NSimSun" panose="02010609030101010101" pitchFamily="49" charset="-122"/>
                        <a:cs typeface="Mangal" panose="02040503050203030202" pitchFamily="18" charset="0"/>
                      </a:endParaRPr>
                    </a:p>
                  </a:txBody>
                  <a:tcPr marL="68580" marR="68580" marT="0" marB="0"/>
                </a:tc>
                <a:extLst>
                  <a:ext uri="{0D108BD9-81ED-4DB2-BD59-A6C34878D82A}">
                    <a16:rowId xmlns:a16="http://schemas.microsoft.com/office/drawing/2014/main" val="2618820773"/>
                  </a:ext>
                </a:extLst>
              </a:tr>
            </a:tbl>
          </a:graphicData>
        </a:graphic>
      </p:graphicFrame>
    </p:spTree>
    <p:extLst>
      <p:ext uri="{BB962C8B-B14F-4D97-AF65-F5344CB8AC3E}">
        <p14:creationId xmlns:p14="http://schemas.microsoft.com/office/powerpoint/2010/main" val="294500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50683-375A-4FE3-9412-C0C87CCF4C96}"/>
              </a:ext>
            </a:extLst>
          </p:cNvPr>
          <p:cNvSpPr>
            <a:spLocks noGrp="1"/>
          </p:cNvSpPr>
          <p:nvPr>
            <p:ph type="title"/>
          </p:nvPr>
        </p:nvSpPr>
        <p:spPr/>
        <p:txBody>
          <a:bodyPr/>
          <a:lstStyle/>
          <a:p>
            <a:r>
              <a:rPr lang="en-US" dirty="0"/>
              <a:t>Application </a:t>
            </a:r>
            <a:r>
              <a:rPr lang="en-US" dirty="0" err="1"/>
              <a:t>screenshorts</a:t>
            </a:r>
            <a:endParaRPr lang="en-US" dirty="0"/>
          </a:p>
        </p:txBody>
      </p:sp>
    </p:spTree>
    <p:extLst>
      <p:ext uri="{BB962C8B-B14F-4D97-AF65-F5344CB8AC3E}">
        <p14:creationId xmlns:p14="http://schemas.microsoft.com/office/powerpoint/2010/main" val="3460873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- 2</a:t>
            </a:r>
          </a:p>
        </p:txBody>
      </p:sp>
      <p:sp>
        <p:nvSpPr>
          <p:cNvPr id="3" name="Text Placeholder 2"/>
          <p:cNvSpPr>
            <a:spLocks noGrp="1"/>
          </p:cNvSpPr>
          <p:nvPr>
            <p:ph type="body" idx="1"/>
          </p:nvPr>
        </p:nvSpPr>
        <p:spPr/>
        <p:txBody>
          <a:bodyPr/>
          <a:lstStyle/>
          <a:p>
            <a:endParaRPr lang="en-US" dirty="0"/>
          </a:p>
        </p:txBody>
      </p:sp>
      <p:sp>
        <p:nvSpPr>
          <p:cNvPr id="4" name="Content Placeholder 3"/>
          <p:cNvSpPr>
            <a:spLocks noGrp="1"/>
          </p:cNvSpPr>
          <p:nvPr>
            <p:ph sz="half" idx="2"/>
          </p:nvPr>
        </p:nvSpPr>
        <p:spPr/>
        <p:txBody>
          <a:bodyPr/>
          <a:lstStyle/>
          <a:p>
            <a:endParaRPr lang="en-US" dirty="0"/>
          </a:p>
        </p:txBody>
      </p:sp>
      <p:sp>
        <p:nvSpPr>
          <p:cNvPr id="5" name="Text Placeholder 4"/>
          <p:cNvSpPr>
            <a:spLocks noGrp="1"/>
          </p:cNvSpPr>
          <p:nvPr>
            <p:ph type="body" sz="quarter" idx="3"/>
          </p:nvPr>
        </p:nvSpPr>
        <p:spPr/>
        <p:txBody>
          <a:bodyPr/>
          <a:lstStyle/>
          <a:p>
            <a:endParaRPr lang="en-US" dirty="0"/>
          </a:p>
        </p:txBody>
      </p:sp>
      <p:sp>
        <p:nvSpPr>
          <p:cNvPr id="6" name="Content Placeholder 5"/>
          <p:cNvSpPr>
            <a:spLocks noGrp="1"/>
          </p:cNvSpPr>
          <p:nvPr>
            <p:ph sz="quarter" idx="4"/>
          </p:nvPr>
        </p:nvSpPr>
        <p:spPr/>
        <p:txBody>
          <a:bodyPr/>
          <a:lstStyle/>
          <a:p>
            <a:endParaRPr lang="en-US" dirty="0"/>
          </a:p>
        </p:txBody>
      </p:sp>
    </p:spTree>
    <p:extLst>
      <p:ext uri="{BB962C8B-B14F-4D97-AF65-F5344CB8AC3E}">
        <p14:creationId xmlns:p14="http://schemas.microsoft.com/office/powerpoint/2010/main" val="1397893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- 4</a:t>
            </a:r>
          </a:p>
        </p:txBody>
      </p:sp>
      <p:sp>
        <p:nvSpPr>
          <p:cNvPr id="3" name="Content Placeholder 2"/>
          <p:cNvSpPr>
            <a:spLocks noGrp="1"/>
          </p:cNvSpPr>
          <p:nvPr>
            <p:ph idx="1"/>
          </p:nvPr>
        </p:nvSpPr>
        <p:spPr/>
        <p:txBody>
          <a:bodyPr/>
          <a:lstStyle/>
          <a:p>
            <a:endParaRPr lang="en-US" dirty="0"/>
          </a:p>
        </p:txBody>
      </p:sp>
      <p:sp>
        <p:nvSpPr>
          <p:cNvPr id="4" name="Text Placeholder 3"/>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1718594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- 5</a:t>
            </a:r>
          </a:p>
        </p:txBody>
      </p:sp>
      <p:sp>
        <p:nvSpPr>
          <p:cNvPr id="3" name="Picture Placeholder 2" descr="An empty placeholder to add an image. Click on the placeholder and select the image that you wish to add"/>
          <p:cNvSpPr>
            <a:spLocks noGrp="1"/>
          </p:cNvSpPr>
          <p:nvPr>
            <p:ph type="pic" idx="1"/>
          </p:nvPr>
        </p:nvSpPr>
        <p:spPr/>
      </p:sp>
      <p:sp>
        <p:nvSpPr>
          <p:cNvPr id="4" name="Text Placeholder 3"/>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3822490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67694" y="640486"/>
            <a:ext cx="6858000" cy="1097280"/>
          </a:xfrm>
        </p:spPr>
        <p:txBody>
          <a:bodyPr/>
          <a:lstStyle/>
          <a:p>
            <a:r>
              <a:rPr lang="en-US" dirty="0"/>
              <a:t>Project Supervisor : Mr. Vaibhav Diwan</a:t>
            </a:r>
          </a:p>
        </p:txBody>
      </p:sp>
      <p:sp>
        <p:nvSpPr>
          <p:cNvPr id="4" name="TextBox 3">
            <a:extLst>
              <a:ext uri="{FF2B5EF4-FFF2-40B4-BE49-F238E27FC236}">
                <a16:creationId xmlns:a16="http://schemas.microsoft.com/office/drawing/2014/main" id="{015530E4-1847-45C5-9CC5-0219C6C9C3EC}"/>
              </a:ext>
            </a:extLst>
          </p:cNvPr>
          <p:cNvSpPr txBox="1"/>
          <p:nvPr/>
        </p:nvSpPr>
        <p:spPr>
          <a:xfrm>
            <a:off x="604299" y="2258170"/>
            <a:ext cx="6529346" cy="2246769"/>
          </a:xfrm>
          <a:prstGeom prst="rect">
            <a:avLst/>
          </a:prstGeom>
          <a:noFill/>
        </p:spPr>
        <p:txBody>
          <a:bodyPr wrap="square" rtlCol="0">
            <a:spAutoFit/>
          </a:bodyPr>
          <a:lstStyle/>
          <a:p>
            <a:r>
              <a:rPr lang="en-US" sz="2800" dirty="0"/>
              <a:t>Team Members</a:t>
            </a:r>
          </a:p>
          <a:p>
            <a:pPr marL="457200" indent="-457200">
              <a:buFont typeface="Arial" panose="020B0604020202020204" pitchFamily="34" charset="0"/>
              <a:buChar char="•"/>
            </a:pPr>
            <a:r>
              <a:rPr lang="en-US" sz="2800" dirty="0" err="1"/>
              <a:t>Jalanki</a:t>
            </a:r>
            <a:r>
              <a:rPr lang="en-US" sz="2800" dirty="0"/>
              <a:t> Nayak</a:t>
            </a:r>
          </a:p>
          <a:p>
            <a:pPr marL="457200" indent="-457200">
              <a:buFont typeface="Arial" panose="020B0604020202020204" pitchFamily="34" charset="0"/>
              <a:buChar char="•"/>
            </a:pPr>
            <a:r>
              <a:rPr lang="en-US" sz="2800" dirty="0"/>
              <a:t>Kartik Agrawal</a:t>
            </a:r>
          </a:p>
          <a:p>
            <a:pPr marL="457200" indent="-457200">
              <a:buFont typeface="Arial" panose="020B0604020202020204" pitchFamily="34" charset="0"/>
              <a:buChar char="•"/>
            </a:pPr>
            <a:r>
              <a:rPr lang="en-US" sz="2800" dirty="0"/>
              <a:t>Tushar Gupta</a:t>
            </a:r>
          </a:p>
          <a:p>
            <a:pPr marL="457200" indent="-457200">
              <a:buFont typeface="Arial" panose="020B0604020202020204" pitchFamily="34" charset="0"/>
              <a:buChar char="•"/>
            </a:pPr>
            <a:r>
              <a:rPr lang="en-US" sz="2800" dirty="0"/>
              <a:t>Yash Vardhan</a:t>
            </a:r>
          </a:p>
        </p:txBody>
      </p:sp>
    </p:spTree>
    <p:extLst>
      <p:ext uri="{BB962C8B-B14F-4D97-AF65-F5344CB8AC3E}">
        <p14:creationId xmlns:p14="http://schemas.microsoft.com/office/powerpoint/2010/main" val="1703173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Index</a:t>
            </a:r>
          </a:p>
        </p:txBody>
      </p:sp>
      <p:sp>
        <p:nvSpPr>
          <p:cNvPr id="3" name="Content Placeholder 2"/>
          <p:cNvSpPr>
            <a:spLocks noGrp="1"/>
          </p:cNvSpPr>
          <p:nvPr>
            <p:ph idx="1"/>
          </p:nvPr>
        </p:nvSpPr>
        <p:spPr/>
        <p:txBody>
          <a:bodyPr>
            <a:normAutofit fontScale="85000" lnSpcReduction="20000"/>
          </a:bodyPr>
          <a:lstStyle/>
          <a:p>
            <a:r>
              <a:rPr lang="en-US" dirty="0"/>
              <a:t>Introduction and Motivation</a:t>
            </a:r>
          </a:p>
          <a:p>
            <a:r>
              <a:rPr lang="en-US" dirty="0"/>
              <a:t>Proposed Solution</a:t>
            </a:r>
          </a:p>
          <a:p>
            <a:r>
              <a:rPr lang="en-US" dirty="0"/>
              <a:t>Objective</a:t>
            </a:r>
          </a:p>
          <a:p>
            <a:r>
              <a:rPr lang="en-US" dirty="0"/>
              <a:t>Technology Platforms Overview</a:t>
            </a:r>
          </a:p>
          <a:p>
            <a:r>
              <a:rPr lang="en-US" dirty="0"/>
              <a:t>Application Feature Overview</a:t>
            </a:r>
          </a:p>
          <a:p>
            <a:r>
              <a:rPr lang="en-US" dirty="0"/>
              <a:t>Functional and non Functional Requirements</a:t>
            </a:r>
          </a:p>
          <a:p>
            <a:r>
              <a:rPr lang="en-US" dirty="0"/>
              <a:t>Software Design</a:t>
            </a:r>
          </a:p>
          <a:p>
            <a:r>
              <a:rPr lang="en-US" dirty="0"/>
              <a:t>Implementation</a:t>
            </a:r>
          </a:p>
          <a:p>
            <a:r>
              <a:rPr lang="en-US" dirty="0"/>
              <a:t>Application Snapshots</a:t>
            </a:r>
          </a:p>
          <a:p>
            <a:r>
              <a:rPr lang="en-US" dirty="0"/>
              <a:t>Conclusion</a:t>
            </a:r>
          </a:p>
        </p:txBody>
      </p:sp>
    </p:spTree>
    <p:extLst>
      <p:ext uri="{BB962C8B-B14F-4D97-AF65-F5344CB8AC3E}">
        <p14:creationId xmlns:p14="http://schemas.microsoft.com/office/powerpoint/2010/main" val="2523332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and motivation</a:t>
            </a:r>
          </a:p>
        </p:txBody>
      </p:sp>
      <p:sp>
        <p:nvSpPr>
          <p:cNvPr id="4" name="Content Placeholder 3">
            <a:extLst>
              <a:ext uri="{FF2B5EF4-FFF2-40B4-BE49-F238E27FC236}">
                <a16:creationId xmlns:a16="http://schemas.microsoft.com/office/drawing/2014/main" id="{D471B74E-27EF-46FD-980D-FB9CBF417693}"/>
              </a:ext>
            </a:extLst>
          </p:cNvPr>
          <p:cNvSpPr>
            <a:spLocks noGrp="1"/>
          </p:cNvSpPr>
          <p:nvPr>
            <p:ph idx="1"/>
          </p:nvPr>
        </p:nvSpPr>
        <p:spPr>
          <a:xfrm>
            <a:off x="1981200" y="1993899"/>
            <a:ext cx="9372600" cy="4483101"/>
          </a:xfrm>
        </p:spPr>
        <p:txBody>
          <a:bodyPr>
            <a:normAutofit fontScale="62500" lnSpcReduction="20000"/>
          </a:bodyPr>
          <a:lstStyle/>
          <a:p>
            <a:r>
              <a:rPr lang="en-US" dirty="0"/>
              <a:t>In today’s world, there is hardly anyone who does not uses Chatting Application like WhatsApp, Hike etc. for connecting with their friends and family.</a:t>
            </a:r>
          </a:p>
          <a:p>
            <a:r>
              <a:rPr lang="en-US" dirty="0"/>
              <a:t> In these Applications we can do personal chats with a particular person or we can create chatting groups in which we can chat with </a:t>
            </a:r>
            <a:r>
              <a:rPr lang="en-US" dirty="0" err="1"/>
              <a:t>with</a:t>
            </a:r>
            <a:r>
              <a:rPr lang="en-US" dirty="0"/>
              <a:t> more than one people at a time.</a:t>
            </a:r>
          </a:p>
          <a:p>
            <a:r>
              <a:rPr lang="en-US" dirty="0"/>
              <a:t> Now a days these groups are also used for educational purposes like teachers can create groups of their class and can share information into these groups like notes, videos related to topics, and many more things. But using these groups for educational purposes has some limitations.</a:t>
            </a:r>
          </a:p>
          <a:p>
            <a:r>
              <a:rPr lang="en-US" dirty="0"/>
              <a:t> There are various cases like </a:t>
            </a:r>
          </a:p>
          <a:p>
            <a:r>
              <a:rPr lang="en-US" dirty="0"/>
              <a:t> Consider a situation where teachers want to conduct a quiz among their students, so they have to use an another platform for organizing the quiz and maintaining the record of each quiz. 2. </a:t>
            </a:r>
          </a:p>
          <a:p>
            <a:r>
              <a:rPr lang="en-US" dirty="0"/>
              <a:t>Consider another situation where teachers have given an assignment and provided a deadline of submission. If students submit their assignment in the same group then it will be quite difficult for teacher to manage the assignments. To avoid it, teacher will either provide his/her email id for assignment submission or use another platforms like Google Classroom for work related to assignments. 3. </a:t>
            </a:r>
          </a:p>
          <a:p>
            <a:r>
              <a:rPr lang="en-US" dirty="0"/>
              <a:t>Consider another situation where student is having some doubt regarding a topic and he/she want to discuss it with class. Normally students share their doubts in the group and a discussion starts on that topic. This type of discussion is considered as informal discussion and is not preferable in official groups. </a:t>
            </a:r>
          </a:p>
        </p:txBody>
      </p:sp>
    </p:spTree>
    <p:extLst>
      <p:ext uri="{BB962C8B-B14F-4D97-AF65-F5344CB8AC3E}">
        <p14:creationId xmlns:p14="http://schemas.microsoft.com/office/powerpoint/2010/main" val="2936955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Solution</a:t>
            </a:r>
          </a:p>
        </p:txBody>
      </p:sp>
      <p:sp>
        <p:nvSpPr>
          <p:cNvPr id="4" name="Content Placeholder 3">
            <a:extLst>
              <a:ext uri="{FF2B5EF4-FFF2-40B4-BE49-F238E27FC236}">
                <a16:creationId xmlns:a16="http://schemas.microsoft.com/office/drawing/2014/main" id="{D471B74E-27EF-46FD-980D-FB9CBF417693}"/>
              </a:ext>
            </a:extLst>
          </p:cNvPr>
          <p:cNvSpPr>
            <a:spLocks noGrp="1"/>
          </p:cNvSpPr>
          <p:nvPr>
            <p:ph idx="1"/>
          </p:nvPr>
        </p:nvSpPr>
        <p:spPr>
          <a:xfrm>
            <a:off x="1981200" y="1993899"/>
            <a:ext cx="9372600" cy="4483101"/>
          </a:xfrm>
        </p:spPr>
        <p:txBody>
          <a:bodyPr>
            <a:normAutofit fontScale="55000" lnSpcReduction="20000"/>
          </a:bodyPr>
          <a:lstStyle/>
          <a:p>
            <a:r>
              <a:rPr lang="en-US" dirty="0"/>
              <a:t>Groups in these Chatting Applications should be used for informal chats and fun. Using these groups for educational purposes is not preferable and has many limitations. To overcome the limitations discussed above, an application need to be made which contains the features of both chatting application and classroom. This application would incorporate the following features which would overcome the limitations in groups of chatting application:</a:t>
            </a:r>
          </a:p>
          <a:p>
            <a:r>
              <a:rPr lang="en-US" dirty="0"/>
              <a:t> ➢ A Chat portion whose functionality will be like WhatsApp chat. We can chat personally with anyone. We can also send photos, documents, links etc.. via chat.</a:t>
            </a:r>
          </a:p>
          <a:p>
            <a:r>
              <a:rPr lang="en-US" dirty="0"/>
              <a:t> ➢ A Classroom portion which will work on the functionality of Google Classroom. User can create a class and each class will be having a unique id. User can also join a class just by entering the class id.</a:t>
            </a:r>
          </a:p>
          <a:p>
            <a:r>
              <a:rPr lang="en-US" dirty="0"/>
              <a:t> ➢ If you have created a class, you will have the following privileges : • You can see the details of those members who have joined your class. • You can upload assignments with deadlines and can monitor the list of students who have submitted it. • You can upload a quiz which will start at the time given by you. Quiz can be assigned in two ways - ◦ Each question will have a time </a:t>
            </a:r>
            <a:r>
              <a:rPr lang="en-US" dirty="0" err="1"/>
              <a:t>boundation</a:t>
            </a:r>
            <a:r>
              <a:rPr lang="en-US" dirty="0"/>
              <a:t>. ◦ Overall time limit for Quiz. Real time monitoring will be there during quiz. • You can manage the students. You can either add a student or delete a student. </a:t>
            </a:r>
          </a:p>
          <a:p>
            <a:r>
              <a:rPr lang="en-US" dirty="0"/>
              <a:t>➢ If you have joined a class, you will have the following privileges - • You can see the list of assignments along with their deadlines. One can submit the assignments by clicking on it. • You can see the list of quiz allotted to you by your teacher along with their starting time. You can only attempt the quiz by clicking on it once it has been started by your teacher.</a:t>
            </a:r>
          </a:p>
          <a:p>
            <a:r>
              <a:rPr lang="en-US" dirty="0"/>
              <a:t> ➢ Along with this, there will be a discussion panel which will be open for both teacher and students. It will be serving two purposes - • Student can ask their queries and whom so ever knows the answer can respond to that query. A list of query will be displayed in discussion panel from where student can view a query and it’s answer. • It can act as poll. Teacher can launch a poll in the form of question and student can vote in the form of answer.</a:t>
            </a:r>
          </a:p>
        </p:txBody>
      </p:sp>
    </p:spTree>
    <p:extLst>
      <p:ext uri="{BB962C8B-B14F-4D97-AF65-F5344CB8AC3E}">
        <p14:creationId xmlns:p14="http://schemas.microsoft.com/office/powerpoint/2010/main" val="3329756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Major objectives to achieve</a:t>
            </a:r>
          </a:p>
        </p:txBody>
      </p:sp>
      <p:sp>
        <p:nvSpPr>
          <p:cNvPr id="3" name="Content Placeholder 2"/>
          <p:cNvSpPr>
            <a:spLocks noGrp="1"/>
          </p:cNvSpPr>
          <p:nvPr>
            <p:ph sz="half" idx="1"/>
          </p:nvPr>
        </p:nvSpPr>
        <p:spPr>
          <a:xfrm>
            <a:off x="1981200" y="1676400"/>
            <a:ext cx="9309652" cy="4785360"/>
          </a:xfrm>
        </p:spPr>
        <p:txBody>
          <a:bodyPr>
            <a:normAutofit fontScale="62500" lnSpcReduction="20000"/>
          </a:bodyPr>
          <a:lstStyle/>
          <a:p>
            <a:pPr marL="228600" marR="0" algn="just">
              <a:lnSpc>
                <a:spcPct val="150000"/>
              </a:lnSpc>
              <a:spcBef>
                <a:spcPts val="1200"/>
              </a:spcBef>
              <a:spcAft>
                <a:spcPts val="800"/>
              </a:spcAft>
            </a:pPr>
            <a:r>
              <a:rPr lang="en-US" sz="1800" dirty="0">
                <a:solidFill>
                  <a:srgbClr val="000000"/>
                </a:solidFill>
                <a:effectLst/>
                <a:latin typeface="Times New Roman" panose="02020603050405020304" pitchFamily="18" charset="0"/>
                <a:ea typeface="Times New Roman" panose="02020603050405020304" pitchFamily="18" charset="0"/>
              </a:rPr>
              <a:t>The objective of this project is to create an android application within the given time limit. The android application to be created is named “</a:t>
            </a:r>
            <a:r>
              <a:rPr lang="en-US" sz="1800" b="1" dirty="0" err="1">
                <a:solidFill>
                  <a:srgbClr val="000000"/>
                </a:solidFill>
                <a:effectLst/>
                <a:latin typeface="Times New Roman" panose="02020603050405020304" pitchFamily="18" charset="0"/>
                <a:ea typeface="Times New Roman" panose="02020603050405020304" pitchFamily="18" charset="0"/>
              </a:rPr>
              <a:t>StuFun</a:t>
            </a:r>
            <a:r>
              <a:rPr lang="en-US" sz="1800" dirty="0">
                <a:solidFill>
                  <a:srgbClr val="000000"/>
                </a:solidFill>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228600" marR="0" algn="just">
              <a:lnSpc>
                <a:spcPct val="150000"/>
              </a:lnSpc>
              <a:spcBef>
                <a:spcPts val="1200"/>
              </a:spcBef>
              <a:spcAft>
                <a:spcPts val="800"/>
              </a:spcAft>
            </a:pPr>
            <a:r>
              <a:rPr lang="en-US" sz="1800" dirty="0">
                <a:solidFill>
                  <a:srgbClr val="000000"/>
                </a:solidFill>
                <a:effectLst/>
                <a:latin typeface="Times New Roman" panose="02020603050405020304" pitchFamily="18" charset="0"/>
                <a:ea typeface="Times New Roman" panose="02020603050405020304" pitchFamily="18" charset="0"/>
              </a:rPr>
              <a:t>The primary application objective of this android app is to serve both as a chatting app and as a classroom app that focuses on the student and teacher side of the problem. The project must have begun by August 2020 and should be completed by the end of November 2020 as fully functional.</a:t>
            </a:r>
            <a:endParaRPr lang="en-US" sz="1800" dirty="0">
              <a:effectLst/>
              <a:latin typeface="Times New Roman" panose="02020603050405020304" pitchFamily="18" charset="0"/>
              <a:ea typeface="Times New Roman" panose="02020603050405020304" pitchFamily="18" charset="0"/>
            </a:endParaRPr>
          </a:p>
          <a:p>
            <a:pPr marL="228600" marR="0" algn="just">
              <a:lnSpc>
                <a:spcPct val="150000"/>
              </a:lnSpc>
              <a:spcBef>
                <a:spcPts val="1200"/>
              </a:spcBef>
              <a:spcAft>
                <a:spcPts val="800"/>
              </a:spcAft>
            </a:pPr>
            <a:r>
              <a:rPr lang="en-US" sz="1800" dirty="0">
                <a:solidFill>
                  <a:srgbClr val="000000"/>
                </a:solidFill>
                <a:effectLst/>
                <a:latin typeface="Times New Roman" panose="02020603050405020304" pitchFamily="18" charset="0"/>
                <a:ea typeface="Times New Roman" panose="02020603050405020304" pitchFamily="18" charset="0"/>
              </a:rPr>
              <a:t>The educational objective of the project is that by the end of the project all team members would have learned about the basics of the android app development with a language of their choice.</a:t>
            </a:r>
            <a:endParaRPr lang="en-US" sz="1800" dirty="0">
              <a:effectLst/>
              <a:latin typeface="Times New Roman" panose="02020603050405020304" pitchFamily="18" charset="0"/>
              <a:ea typeface="Times New Roman" panose="02020603050405020304" pitchFamily="18" charset="0"/>
            </a:endParaRPr>
          </a:p>
          <a:p>
            <a:pPr marL="228600" marR="0" algn="just">
              <a:lnSpc>
                <a:spcPct val="150000"/>
              </a:lnSpc>
              <a:spcBef>
                <a:spcPts val="1200"/>
              </a:spcBef>
              <a:spcAft>
                <a:spcPts val="800"/>
              </a:spcAft>
            </a:pPr>
            <a:r>
              <a:rPr lang="en-US" sz="1800" dirty="0">
                <a:solidFill>
                  <a:srgbClr val="000000"/>
                </a:solidFill>
                <a:effectLst/>
                <a:latin typeface="Times New Roman" panose="02020603050405020304" pitchFamily="18" charset="0"/>
                <a:ea typeface="Times New Roman" panose="02020603050405020304" pitchFamily="18" charset="0"/>
              </a:rPr>
              <a:t>As the app is a chat application it must have a functional chat infrastructure in two modes, viz a person to person mode and common group mode, the app should also be able to provide basic functionalities that everyday use apps like WhatsApp, Messenger, Hike provide.</a:t>
            </a:r>
            <a:endParaRPr lang="en-US" sz="1800" dirty="0">
              <a:effectLst/>
              <a:latin typeface="Times New Roman" panose="02020603050405020304" pitchFamily="18" charset="0"/>
              <a:ea typeface="Times New Roman" panose="02020603050405020304" pitchFamily="18" charset="0"/>
            </a:endParaRPr>
          </a:p>
          <a:p>
            <a:pPr marL="228600" marR="0" algn="just">
              <a:lnSpc>
                <a:spcPct val="150000"/>
              </a:lnSpc>
              <a:spcBef>
                <a:spcPts val="1200"/>
              </a:spcBef>
              <a:spcAft>
                <a:spcPts val="800"/>
              </a:spcAft>
            </a:pPr>
            <a:r>
              <a:rPr lang="en-US" sz="1800" dirty="0">
                <a:solidFill>
                  <a:srgbClr val="000000"/>
                </a:solidFill>
                <a:effectLst/>
                <a:latin typeface="Times New Roman" panose="02020603050405020304" pitchFamily="18" charset="0"/>
                <a:ea typeface="Times New Roman" panose="02020603050405020304" pitchFamily="18" charset="0"/>
              </a:rPr>
              <a:t>On the part of the classroom, the objective is to create a classroom with a chat room/groups like infrastructure where students can interact with each other and their teachers on matters of their class and studies.</a:t>
            </a:r>
            <a:endParaRPr lang="en-US" sz="1800" dirty="0">
              <a:effectLst/>
              <a:latin typeface="Times New Roman" panose="02020603050405020304" pitchFamily="18" charset="0"/>
              <a:ea typeface="Times New Roman" panose="02020603050405020304" pitchFamily="18" charset="0"/>
            </a:endParaRPr>
          </a:p>
          <a:p>
            <a:pPr marL="228600" marR="0" algn="just">
              <a:lnSpc>
                <a:spcPct val="150000"/>
              </a:lnSpc>
              <a:spcBef>
                <a:spcPts val="1200"/>
              </a:spcBef>
              <a:spcAft>
                <a:spcPts val="800"/>
              </a:spcAft>
            </a:pPr>
            <a:r>
              <a:rPr lang="en-US" sz="1800" dirty="0">
                <a:solidFill>
                  <a:srgbClr val="000000"/>
                </a:solidFill>
                <a:effectLst/>
                <a:latin typeface="Times New Roman" panose="02020603050405020304" pitchFamily="18" charset="0"/>
                <a:ea typeface="Times New Roman" panose="02020603050405020304" pitchFamily="18" charset="0"/>
              </a:rPr>
              <a:t>Another major objective of this app on the classroom side is to provide a platform for resource sharing where educational material can be provided to students time by time. As to make the classroom a strong tool for study and making the experience as real as possible we add another objective of creating a question panel in the classroom where it would be compulsory for the teacher to answer questions of the student.</a:t>
            </a:r>
            <a:endParaRPr lang="en-US" sz="1800" dirty="0">
              <a:effectLst/>
              <a:latin typeface="Times New Roman" panose="02020603050405020304" pitchFamily="18" charset="0"/>
              <a:ea typeface="Times New Roman" panose="02020603050405020304" pitchFamily="18" charset="0"/>
            </a:endParaRPr>
          </a:p>
          <a:p>
            <a:pPr marL="228600" marR="0" algn="just">
              <a:lnSpc>
                <a:spcPct val="150000"/>
              </a:lnSpc>
              <a:spcBef>
                <a:spcPts val="1200"/>
              </a:spcBef>
              <a:spcAft>
                <a:spcPts val="800"/>
              </a:spcAft>
            </a:pPr>
            <a:r>
              <a:rPr lang="en-US" sz="1800" dirty="0">
                <a:solidFill>
                  <a:srgbClr val="000000"/>
                </a:solidFill>
                <a:effectLst/>
                <a:latin typeface="Times New Roman" panose="02020603050405020304" pitchFamily="18" charset="0"/>
                <a:ea typeface="Times New Roman" panose="02020603050405020304" pitchFamily="18" charset="0"/>
              </a:rPr>
              <a:t>Carrying forward this objective of making the learning environment as real as possible the team would also be adding a feature of real-time quiz where students can give academic quizzes provided by their teachers. </a:t>
            </a:r>
            <a:endParaRPr lang="en-US" sz="18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4019838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Technology platform overview</a:t>
            </a:r>
          </a:p>
        </p:txBody>
      </p:sp>
      <p:graphicFrame>
        <p:nvGraphicFramePr>
          <p:cNvPr id="5" name="Content Placeholder 4" descr="Interconnected block process showing sequence of 3 steps in a process and their task description"/>
          <p:cNvGraphicFramePr>
            <a:graphicFrameLocks noGrp="1"/>
          </p:cNvGraphicFramePr>
          <p:nvPr>
            <p:ph sz="half" idx="2"/>
            <p:extLst>
              <p:ext uri="{D42A27DB-BD31-4B8C-83A1-F6EECF244321}">
                <p14:modId xmlns:p14="http://schemas.microsoft.com/office/powerpoint/2010/main" val="3961169475"/>
              </p:ext>
            </p:extLst>
          </p:nvPr>
        </p:nvGraphicFramePr>
        <p:xfrm>
          <a:off x="1234440" y="1846027"/>
          <a:ext cx="9723120" cy="44799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2664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feature overview</a:t>
            </a:r>
          </a:p>
        </p:txBody>
      </p:sp>
      <p:sp>
        <p:nvSpPr>
          <p:cNvPr id="3" name="Text Placeholder 2"/>
          <p:cNvSpPr>
            <a:spLocks noGrp="1"/>
          </p:cNvSpPr>
          <p:nvPr>
            <p:ph type="body" idx="1"/>
          </p:nvPr>
        </p:nvSpPr>
        <p:spPr/>
        <p:txBody>
          <a:bodyPr>
            <a:normAutofit fontScale="70000" lnSpcReduction="20000"/>
          </a:bodyPr>
          <a:lstStyle/>
          <a:p>
            <a:pPr marL="0" marR="0" algn="just">
              <a:lnSpc>
                <a:spcPct val="150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Mangal" panose="02040503050203030202" pitchFamily="18" charset="0"/>
              </a:rPr>
              <a:t>2.2.1 Application Description</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0" marR="0" algn="just">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Mangal" panose="02040503050203030202" pitchFamily="18" charset="0"/>
              </a:rPr>
              <a:t>The whole application consists of 2 actors i.e. Teacher and Student. Both these actors have some same and some different functionalities which differentiate the actors inside the application. These functionalities are : </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endParaRPr lang="en-US" dirty="0"/>
          </a:p>
        </p:txBody>
      </p:sp>
      <p:sp>
        <p:nvSpPr>
          <p:cNvPr id="4" name="TextBox 3">
            <a:extLst>
              <a:ext uri="{FF2B5EF4-FFF2-40B4-BE49-F238E27FC236}">
                <a16:creationId xmlns:a16="http://schemas.microsoft.com/office/drawing/2014/main" id="{CC971F93-1EAC-41AD-B6E9-0820B0781998}"/>
              </a:ext>
            </a:extLst>
          </p:cNvPr>
          <p:cNvSpPr txBox="1"/>
          <p:nvPr/>
        </p:nvSpPr>
        <p:spPr>
          <a:xfrm>
            <a:off x="1343770" y="4007457"/>
            <a:ext cx="2926080" cy="11355288"/>
          </a:xfrm>
          <a:prstGeom prst="rect">
            <a:avLst/>
          </a:prstGeom>
          <a:noFill/>
        </p:spPr>
        <p:txBody>
          <a:bodyPr wrap="square" rtlCol="0">
            <a:spAutoFit/>
          </a:bodyPr>
          <a:lstStyle/>
          <a:p>
            <a:pPr marL="0" marR="0" indent="228600" algn="just">
              <a:lnSpc>
                <a:spcPct val="150000"/>
              </a:lnSpc>
              <a:spcBef>
                <a:spcPts val="0"/>
              </a:spcBef>
              <a:spcAft>
                <a:spcPts val="800"/>
              </a:spcAft>
            </a:pPr>
            <a:r>
              <a:rPr lang="en-US" sz="800" b="1" dirty="0">
                <a:effectLst/>
                <a:latin typeface="Times New Roman" panose="02020603050405020304" pitchFamily="18" charset="0"/>
                <a:ea typeface="Calibri" panose="020F0502020204030204" pitchFamily="34" charset="0"/>
                <a:cs typeface="Mangal" panose="02040503050203030202" pitchFamily="18" charset="0"/>
              </a:rPr>
              <a:t>FOR TEACHER</a:t>
            </a:r>
            <a:endParaRPr lang="en-US" sz="8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gn="just">
              <a:lnSpc>
                <a:spcPct val="150000"/>
              </a:lnSpc>
              <a:spcBef>
                <a:spcPts val="0"/>
              </a:spcBef>
              <a:spcAft>
                <a:spcPts val="800"/>
              </a:spcAft>
              <a:buFont typeface="+mj-lt"/>
              <a:buAutoNum type="arabicPeriod"/>
            </a:pPr>
            <a:r>
              <a:rPr lang="en-US" sz="800" b="1" dirty="0">
                <a:effectLst/>
                <a:latin typeface="Times New Roman" panose="02020603050405020304" pitchFamily="18" charset="0"/>
                <a:ea typeface="Calibri" panose="020F0502020204030204" pitchFamily="34" charset="0"/>
                <a:cs typeface="Mangal" panose="02040503050203030202" pitchFamily="18" charset="0"/>
              </a:rPr>
              <a:t>Registration/Login - </a:t>
            </a:r>
            <a:r>
              <a:rPr lang="en-US" sz="800" dirty="0">
                <a:effectLst/>
                <a:latin typeface="Times New Roman" panose="02020603050405020304" pitchFamily="18" charset="0"/>
                <a:ea typeface="Calibri" panose="020F0502020204030204" pitchFamily="34" charset="0"/>
                <a:cs typeface="Mangal" panose="02040503050203030202" pitchFamily="18" charset="0"/>
              </a:rPr>
              <a:t>Teachers can register themselves for 1st time with a unique email address which will be its identity inside the Application. After registering their email address, Teachers have to enter their details like Name and organization name to complete the registration process. Once the Teacher is registered, they can log in with the same email and password which was set during Registration.</a:t>
            </a:r>
            <a:r>
              <a:rPr lang="en-US" sz="800" b="1" dirty="0">
                <a:effectLst/>
                <a:latin typeface="Times New Roman" panose="02020603050405020304" pitchFamily="18" charset="0"/>
                <a:ea typeface="Calibri" panose="020F0502020204030204" pitchFamily="34" charset="0"/>
                <a:cs typeface="Mangal" panose="02040503050203030202" pitchFamily="18" charset="0"/>
              </a:rPr>
              <a:t> </a:t>
            </a:r>
            <a:endParaRPr lang="en-US" sz="800" dirty="0">
              <a:effectLst/>
              <a:latin typeface="Calibri" panose="020F0502020204030204" pitchFamily="34" charset="0"/>
              <a:ea typeface="Calibri" panose="020F0502020204030204" pitchFamily="34" charset="0"/>
              <a:cs typeface="Mangal" panose="02040503050203030202" pitchFamily="18" charset="0"/>
            </a:endParaRPr>
          </a:p>
          <a:p>
            <a:pPr marL="228600" marR="0" algn="just">
              <a:lnSpc>
                <a:spcPct val="150000"/>
              </a:lnSpc>
              <a:spcBef>
                <a:spcPts val="0"/>
              </a:spcBef>
              <a:spcAft>
                <a:spcPts val="800"/>
              </a:spcAft>
            </a:pPr>
            <a:r>
              <a:rPr lang="en-US" sz="800" b="1" dirty="0">
                <a:effectLst/>
                <a:latin typeface="Times New Roman" panose="02020603050405020304" pitchFamily="18" charset="0"/>
                <a:ea typeface="Calibri" panose="020F0502020204030204" pitchFamily="34" charset="0"/>
                <a:cs typeface="Mangal" panose="02040503050203030202" pitchFamily="18" charset="0"/>
              </a:rPr>
              <a:t> </a:t>
            </a:r>
            <a:endParaRPr lang="en-US" sz="8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gn="just">
              <a:lnSpc>
                <a:spcPct val="150000"/>
              </a:lnSpc>
              <a:spcBef>
                <a:spcPts val="0"/>
              </a:spcBef>
              <a:spcAft>
                <a:spcPts val="800"/>
              </a:spcAft>
              <a:buFont typeface="+mj-lt"/>
              <a:buAutoNum type="arabicPeriod"/>
            </a:pPr>
            <a:r>
              <a:rPr lang="en-US" sz="800" b="1" dirty="0">
                <a:effectLst/>
                <a:latin typeface="Times New Roman" panose="02020603050405020304" pitchFamily="18" charset="0"/>
                <a:ea typeface="Calibri" panose="020F0502020204030204" pitchFamily="34" charset="0"/>
                <a:cs typeface="Mangal" panose="02040503050203030202" pitchFamily="18" charset="0"/>
              </a:rPr>
              <a:t>Chat - </a:t>
            </a:r>
            <a:r>
              <a:rPr lang="en-US" sz="800" dirty="0">
                <a:effectLst/>
                <a:latin typeface="Times New Roman" panose="02020603050405020304" pitchFamily="18" charset="0"/>
                <a:ea typeface="Calibri" panose="020F0502020204030204" pitchFamily="34" charset="0"/>
                <a:cs typeface="Mangal" panose="02040503050203030202" pitchFamily="18" charset="0"/>
              </a:rPr>
              <a:t>This is the Chat Option where users can chat with someone just like other Chatting Application. Users can send text messages, images to other users. It consists of various other options like clear chat in which the user can clear the whole chat from their side. Users can also view the status of the messages i.e. delivered, seen. </a:t>
            </a:r>
            <a:endParaRPr lang="en-US" sz="800" dirty="0">
              <a:effectLst/>
              <a:latin typeface="Calibri" panose="020F0502020204030204" pitchFamily="34" charset="0"/>
              <a:ea typeface="Calibri" panose="020F0502020204030204" pitchFamily="34" charset="0"/>
              <a:cs typeface="Mangal" panose="02040503050203030202" pitchFamily="18" charset="0"/>
            </a:endParaRPr>
          </a:p>
          <a:p>
            <a:pPr marL="228600" marR="0" algn="just">
              <a:lnSpc>
                <a:spcPct val="150000"/>
              </a:lnSpc>
              <a:spcBef>
                <a:spcPts val="0"/>
              </a:spcBef>
              <a:spcAft>
                <a:spcPts val="800"/>
              </a:spcAft>
            </a:pPr>
            <a:r>
              <a:rPr lang="en-US" sz="800" b="1" dirty="0">
                <a:effectLst/>
                <a:latin typeface="Times New Roman" panose="02020603050405020304" pitchFamily="18" charset="0"/>
                <a:ea typeface="Calibri" panose="020F0502020204030204" pitchFamily="34" charset="0"/>
                <a:cs typeface="Mangal" panose="02040503050203030202" pitchFamily="18" charset="0"/>
              </a:rPr>
              <a:t> </a:t>
            </a:r>
            <a:endParaRPr lang="en-US" sz="8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gn="just">
              <a:lnSpc>
                <a:spcPct val="150000"/>
              </a:lnSpc>
              <a:spcBef>
                <a:spcPts val="0"/>
              </a:spcBef>
              <a:spcAft>
                <a:spcPts val="800"/>
              </a:spcAft>
              <a:buFont typeface="+mj-lt"/>
              <a:buAutoNum type="arabicPeriod"/>
            </a:pPr>
            <a:r>
              <a:rPr lang="en-US" sz="800" b="1" dirty="0">
                <a:effectLst/>
                <a:latin typeface="Times New Roman" panose="02020603050405020304" pitchFamily="18" charset="0"/>
                <a:ea typeface="Calibri" panose="020F0502020204030204" pitchFamily="34" charset="0"/>
                <a:cs typeface="Mangal" panose="02040503050203030202" pitchFamily="18" charset="0"/>
              </a:rPr>
              <a:t>Create Classroom - </a:t>
            </a:r>
            <a:r>
              <a:rPr lang="en-US" sz="800" dirty="0">
                <a:effectLst/>
                <a:latin typeface="Times New Roman" panose="02020603050405020304" pitchFamily="18" charset="0"/>
                <a:ea typeface="Calibri" panose="020F0502020204030204" pitchFamily="34" charset="0"/>
                <a:cs typeface="Mangal" panose="02040503050203030202" pitchFamily="18" charset="0"/>
              </a:rPr>
              <a:t>This is the create classroom option where the Teacher can create the classroom by entering the class details like the subject. Every class has a unique code which is called Class ID  which will be entered by students to join the classroom. Teachers can also send the invite to students to join the classroom via email or SMS.</a:t>
            </a:r>
            <a:r>
              <a:rPr lang="en-US" sz="800" b="1" dirty="0">
                <a:effectLst/>
                <a:latin typeface="Times New Roman" panose="02020603050405020304" pitchFamily="18" charset="0"/>
                <a:ea typeface="Calibri" panose="020F0502020204030204" pitchFamily="34" charset="0"/>
                <a:cs typeface="Mangal" panose="02040503050203030202" pitchFamily="18" charset="0"/>
              </a:rPr>
              <a:t> </a:t>
            </a:r>
            <a:endParaRPr lang="en-US" sz="800" dirty="0">
              <a:effectLst/>
              <a:latin typeface="Calibri" panose="020F0502020204030204" pitchFamily="34" charset="0"/>
              <a:ea typeface="Calibri" panose="020F0502020204030204" pitchFamily="34" charset="0"/>
              <a:cs typeface="Mangal" panose="02040503050203030202" pitchFamily="18" charset="0"/>
            </a:endParaRPr>
          </a:p>
          <a:p>
            <a:pPr marL="228600" marR="0" algn="just">
              <a:lnSpc>
                <a:spcPct val="150000"/>
              </a:lnSpc>
              <a:spcBef>
                <a:spcPts val="0"/>
              </a:spcBef>
              <a:spcAft>
                <a:spcPts val="800"/>
              </a:spcAft>
            </a:pPr>
            <a:r>
              <a:rPr lang="en-US" sz="800" b="1" dirty="0">
                <a:effectLst/>
                <a:latin typeface="Times New Roman" panose="02020603050405020304" pitchFamily="18" charset="0"/>
                <a:ea typeface="Calibri" panose="020F0502020204030204" pitchFamily="34" charset="0"/>
                <a:cs typeface="Mangal" panose="02040503050203030202" pitchFamily="18" charset="0"/>
              </a:rPr>
              <a:t> </a:t>
            </a:r>
            <a:endParaRPr lang="en-US" sz="8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gn="just">
              <a:lnSpc>
                <a:spcPct val="150000"/>
              </a:lnSpc>
              <a:spcBef>
                <a:spcPts val="0"/>
              </a:spcBef>
              <a:spcAft>
                <a:spcPts val="800"/>
              </a:spcAft>
              <a:buFont typeface="+mj-lt"/>
              <a:buAutoNum type="arabicPeriod"/>
            </a:pPr>
            <a:r>
              <a:rPr lang="en-US" sz="800" b="1" dirty="0">
                <a:effectLst/>
                <a:latin typeface="Times New Roman" panose="02020603050405020304" pitchFamily="18" charset="0"/>
                <a:ea typeface="Calibri" panose="020F0502020204030204" pitchFamily="34" charset="0"/>
                <a:cs typeface="Mangal" panose="02040503050203030202" pitchFamily="18" charset="0"/>
              </a:rPr>
              <a:t>Add Announcements - </a:t>
            </a:r>
            <a:r>
              <a:rPr lang="en-US" sz="800" dirty="0">
                <a:effectLst/>
                <a:latin typeface="Times New Roman" panose="02020603050405020304" pitchFamily="18" charset="0"/>
                <a:ea typeface="Calibri" panose="020F0502020204030204" pitchFamily="34" charset="0"/>
                <a:cs typeface="Mangal" panose="02040503050203030202" pitchFamily="18" charset="0"/>
              </a:rPr>
              <a:t>This is the feature that keeps the students updated about class activities. The teacher can add an announcement for various activities inside the classroom. Teachers can also edit and delete the announcement as per their choice.</a:t>
            </a:r>
            <a:r>
              <a:rPr lang="en-US" sz="800" b="1" dirty="0">
                <a:effectLst/>
                <a:latin typeface="Times New Roman" panose="02020603050405020304" pitchFamily="18" charset="0"/>
                <a:ea typeface="Calibri" panose="020F0502020204030204" pitchFamily="34" charset="0"/>
                <a:cs typeface="Mangal" panose="02040503050203030202" pitchFamily="18" charset="0"/>
              </a:rPr>
              <a:t>  </a:t>
            </a:r>
            <a:endParaRPr lang="en-US" sz="800" dirty="0">
              <a:effectLst/>
              <a:latin typeface="Calibri" panose="020F0502020204030204" pitchFamily="34" charset="0"/>
              <a:ea typeface="Calibri" panose="020F0502020204030204" pitchFamily="34" charset="0"/>
              <a:cs typeface="Mangal" panose="02040503050203030202" pitchFamily="18" charset="0"/>
            </a:endParaRPr>
          </a:p>
          <a:p>
            <a:pPr marL="228600" marR="0" algn="just">
              <a:lnSpc>
                <a:spcPct val="150000"/>
              </a:lnSpc>
              <a:spcBef>
                <a:spcPts val="0"/>
              </a:spcBef>
              <a:spcAft>
                <a:spcPts val="800"/>
              </a:spcAft>
            </a:pPr>
            <a:r>
              <a:rPr lang="en-US" sz="800" b="1" dirty="0">
                <a:effectLst/>
                <a:latin typeface="Times New Roman" panose="02020603050405020304" pitchFamily="18" charset="0"/>
                <a:ea typeface="Calibri" panose="020F0502020204030204" pitchFamily="34" charset="0"/>
                <a:cs typeface="Mangal" panose="02040503050203030202" pitchFamily="18" charset="0"/>
              </a:rPr>
              <a:t> </a:t>
            </a:r>
            <a:endParaRPr lang="en-US" sz="8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gn="just">
              <a:lnSpc>
                <a:spcPct val="150000"/>
              </a:lnSpc>
              <a:spcBef>
                <a:spcPts val="0"/>
              </a:spcBef>
              <a:spcAft>
                <a:spcPts val="800"/>
              </a:spcAft>
              <a:buFont typeface="+mj-lt"/>
              <a:buAutoNum type="arabicPeriod"/>
            </a:pPr>
            <a:r>
              <a:rPr lang="en-US" sz="800" b="1" dirty="0">
                <a:effectLst/>
                <a:latin typeface="Times New Roman" panose="02020603050405020304" pitchFamily="18" charset="0"/>
                <a:ea typeface="Calibri" panose="020F0502020204030204" pitchFamily="34" charset="0"/>
                <a:cs typeface="Mangal" panose="02040503050203030202" pitchFamily="18" charset="0"/>
              </a:rPr>
              <a:t>Discussion - </a:t>
            </a:r>
            <a:r>
              <a:rPr lang="en-US" sz="800" dirty="0">
                <a:effectLst/>
                <a:latin typeface="Times New Roman" panose="02020603050405020304" pitchFamily="18" charset="0"/>
                <a:ea typeface="Calibri" panose="020F0502020204030204" pitchFamily="34" charset="0"/>
                <a:cs typeface="Mangal" panose="02040503050203030202" pitchFamily="18" charset="0"/>
              </a:rPr>
              <a:t>This is the feature with the help of which students can resolve their queries and can interact with the teachers. In this feature, the Teacher can respond to the queries of the various students which they have asked inside the discussion panel. Teachers can also update and edit their answers inside the discussion panel.</a:t>
            </a:r>
            <a:endParaRPr lang="en-US" sz="800" dirty="0">
              <a:effectLst/>
              <a:latin typeface="Calibri" panose="020F0502020204030204" pitchFamily="34" charset="0"/>
              <a:ea typeface="Calibri" panose="020F0502020204030204" pitchFamily="34" charset="0"/>
              <a:cs typeface="Mangal" panose="02040503050203030202" pitchFamily="18" charset="0"/>
            </a:endParaRPr>
          </a:p>
          <a:p>
            <a:pPr marL="228600" marR="0" algn="just">
              <a:lnSpc>
                <a:spcPct val="150000"/>
              </a:lnSpc>
              <a:spcBef>
                <a:spcPts val="0"/>
              </a:spcBef>
              <a:spcAft>
                <a:spcPts val="800"/>
              </a:spcAft>
            </a:pPr>
            <a:r>
              <a:rPr lang="en-US" sz="800" b="1" dirty="0">
                <a:effectLst/>
                <a:latin typeface="Times New Roman" panose="02020603050405020304" pitchFamily="18" charset="0"/>
                <a:ea typeface="Calibri" panose="020F0502020204030204" pitchFamily="34" charset="0"/>
                <a:cs typeface="Mangal" panose="02040503050203030202" pitchFamily="18" charset="0"/>
              </a:rPr>
              <a:t> </a:t>
            </a:r>
            <a:endParaRPr lang="en-US" sz="8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gn="just">
              <a:lnSpc>
                <a:spcPct val="150000"/>
              </a:lnSpc>
              <a:spcBef>
                <a:spcPts val="0"/>
              </a:spcBef>
              <a:spcAft>
                <a:spcPts val="800"/>
              </a:spcAft>
              <a:buFont typeface="+mj-lt"/>
              <a:buAutoNum type="arabicPeriod"/>
            </a:pPr>
            <a:r>
              <a:rPr lang="en-US" sz="800" b="1" dirty="0">
                <a:effectLst/>
                <a:latin typeface="Times New Roman" panose="02020603050405020304" pitchFamily="18" charset="0"/>
                <a:ea typeface="Calibri" panose="020F0502020204030204" pitchFamily="34" charset="0"/>
                <a:cs typeface="Mangal" panose="02040503050203030202" pitchFamily="18" charset="0"/>
              </a:rPr>
              <a:t>Student Management - </a:t>
            </a:r>
            <a:r>
              <a:rPr lang="en-US" sz="800" dirty="0">
                <a:effectLst/>
                <a:latin typeface="Times New Roman" panose="02020603050405020304" pitchFamily="18" charset="0"/>
                <a:ea typeface="Calibri" panose="020F0502020204030204" pitchFamily="34" charset="0"/>
                <a:cs typeface="Mangal" panose="02040503050203030202" pitchFamily="18" charset="0"/>
              </a:rPr>
              <a:t>Inside the class, the teacher can manage the list of Students who are part of the classroom. The teacher can delete and block the students as per their choice.</a:t>
            </a:r>
            <a:r>
              <a:rPr lang="en-US" sz="800" b="1" dirty="0">
                <a:effectLst/>
                <a:latin typeface="Times New Roman" panose="02020603050405020304" pitchFamily="18" charset="0"/>
                <a:ea typeface="Calibri" panose="020F0502020204030204" pitchFamily="34" charset="0"/>
                <a:cs typeface="Mangal" panose="02040503050203030202" pitchFamily="18" charset="0"/>
              </a:rPr>
              <a:t> </a:t>
            </a:r>
            <a:endParaRPr lang="en-US" sz="800" dirty="0">
              <a:effectLst/>
              <a:latin typeface="Calibri" panose="020F0502020204030204" pitchFamily="34" charset="0"/>
              <a:ea typeface="Calibri" panose="020F0502020204030204" pitchFamily="34" charset="0"/>
              <a:cs typeface="Mangal" panose="02040503050203030202" pitchFamily="18" charset="0"/>
            </a:endParaRPr>
          </a:p>
          <a:p>
            <a:pPr marL="228600" marR="0" algn="just">
              <a:lnSpc>
                <a:spcPct val="150000"/>
              </a:lnSpc>
              <a:spcBef>
                <a:spcPts val="0"/>
              </a:spcBef>
              <a:spcAft>
                <a:spcPts val="800"/>
              </a:spcAft>
            </a:pPr>
            <a:r>
              <a:rPr lang="en-US" sz="800" b="1" dirty="0">
                <a:effectLst/>
                <a:latin typeface="Times New Roman" panose="02020603050405020304" pitchFamily="18" charset="0"/>
                <a:ea typeface="Calibri" panose="020F0502020204030204" pitchFamily="34" charset="0"/>
                <a:cs typeface="Mangal" panose="02040503050203030202" pitchFamily="18" charset="0"/>
              </a:rPr>
              <a:t> </a:t>
            </a:r>
            <a:endParaRPr lang="en-US" sz="8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gn="just">
              <a:lnSpc>
                <a:spcPct val="150000"/>
              </a:lnSpc>
              <a:spcBef>
                <a:spcPts val="0"/>
              </a:spcBef>
              <a:spcAft>
                <a:spcPts val="0"/>
              </a:spcAft>
              <a:buFont typeface="+mj-lt"/>
              <a:buAutoNum type="arabicPeriod"/>
            </a:pPr>
            <a:r>
              <a:rPr lang="en-US" sz="800" b="1" dirty="0">
                <a:effectLst/>
                <a:latin typeface="Times New Roman" panose="02020603050405020304" pitchFamily="18" charset="0"/>
                <a:ea typeface="Calibri" panose="020F0502020204030204" pitchFamily="34" charset="0"/>
                <a:cs typeface="Mangal" panose="02040503050203030202" pitchFamily="18" charset="0"/>
              </a:rPr>
              <a:t>Delete Classroom - </a:t>
            </a:r>
            <a:r>
              <a:rPr lang="en-US" sz="800" dirty="0">
                <a:effectLst/>
                <a:latin typeface="Times New Roman" panose="02020603050405020304" pitchFamily="18" charset="0"/>
                <a:ea typeface="Calibri" panose="020F0502020204030204" pitchFamily="34" charset="0"/>
                <a:cs typeface="Mangal" panose="02040503050203030202" pitchFamily="18" charset="0"/>
              </a:rPr>
              <a:t>The teacher can also delete the classroom. After the deletion of the classroom, everything related to that classroom like announcements made by the teacher, queries asked by students, </a:t>
            </a:r>
            <a:r>
              <a:rPr lang="en-US" sz="800" dirty="0" err="1">
                <a:effectLst/>
                <a:latin typeface="Times New Roman" panose="02020603050405020304" pitchFamily="18" charset="0"/>
                <a:ea typeface="Calibri" panose="020F0502020204030204" pitchFamily="34" charset="0"/>
                <a:cs typeface="Mangal" panose="02040503050203030202" pitchFamily="18" charset="0"/>
              </a:rPr>
              <a:t>etc</a:t>
            </a:r>
            <a:r>
              <a:rPr lang="en-US" sz="800" dirty="0">
                <a:effectLst/>
                <a:latin typeface="Times New Roman" panose="02020603050405020304" pitchFamily="18" charset="0"/>
                <a:ea typeface="Calibri" panose="020F0502020204030204" pitchFamily="34" charset="0"/>
                <a:cs typeface="Mangal" panose="02040503050203030202" pitchFamily="18" charset="0"/>
              </a:rPr>
              <a:t> will be deleted.</a:t>
            </a:r>
            <a:endParaRPr lang="en-US" sz="800" dirty="0">
              <a:effectLst/>
              <a:latin typeface="Calibri" panose="020F0502020204030204" pitchFamily="34" charset="0"/>
              <a:ea typeface="Calibri" panose="020F0502020204030204" pitchFamily="34" charset="0"/>
              <a:cs typeface="Mangal" panose="02040503050203030202" pitchFamily="18" charset="0"/>
            </a:endParaRPr>
          </a:p>
          <a:p>
            <a:pPr marL="457200" marR="0">
              <a:lnSpc>
                <a:spcPct val="107000"/>
              </a:lnSpc>
              <a:spcBef>
                <a:spcPts val="0"/>
              </a:spcBef>
              <a:spcAft>
                <a:spcPts val="0"/>
              </a:spcAft>
            </a:pPr>
            <a:r>
              <a:rPr lang="en-US" sz="800" b="1" dirty="0">
                <a:effectLst/>
                <a:latin typeface="Times New Roman" panose="02020603050405020304" pitchFamily="18" charset="0"/>
                <a:ea typeface="Calibri" panose="020F0502020204030204" pitchFamily="34" charset="0"/>
                <a:cs typeface="Mangal" panose="02040503050203030202" pitchFamily="18" charset="0"/>
              </a:rPr>
              <a:t> </a:t>
            </a:r>
            <a:endParaRPr lang="en-US" sz="800" dirty="0">
              <a:effectLst/>
              <a:latin typeface="Calibri" panose="020F0502020204030204" pitchFamily="34" charset="0"/>
              <a:ea typeface="Calibri" panose="020F0502020204030204" pitchFamily="34" charset="0"/>
              <a:cs typeface="Mangal" panose="02040503050203030202" pitchFamily="18" charset="0"/>
            </a:endParaRPr>
          </a:p>
          <a:p>
            <a:pPr marL="685800" marR="0" algn="just">
              <a:lnSpc>
                <a:spcPct val="150000"/>
              </a:lnSpc>
              <a:spcBef>
                <a:spcPts val="0"/>
              </a:spcBef>
              <a:spcAft>
                <a:spcPts val="0"/>
              </a:spcAft>
            </a:pPr>
            <a:r>
              <a:rPr lang="en-US" sz="800" b="1" dirty="0">
                <a:effectLst/>
                <a:latin typeface="Times New Roman" panose="02020603050405020304" pitchFamily="18" charset="0"/>
                <a:ea typeface="Calibri" panose="020F0502020204030204" pitchFamily="34" charset="0"/>
                <a:cs typeface="Mangal" panose="02040503050203030202" pitchFamily="18" charset="0"/>
              </a:rPr>
              <a:t> </a:t>
            </a:r>
            <a:endParaRPr lang="en-US" sz="8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gn="just">
              <a:lnSpc>
                <a:spcPct val="150000"/>
              </a:lnSpc>
              <a:spcBef>
                <a:spcPts val="0"/>
              </a:spcBef>
              <a:spcAft>
                <a:spcPts val="800"/>
              </a:spcAft>
              <a:buFont typeface="+mj-lt"/>
              <a:buAutoNum type="arabicPeriod"/>
            </a:pPr>
            <a:r>
              <a:rPr lang="en-US" sz="800" b="1" dirty="0">
                <a:effectLst/>
                <a:latin typeface="Times New Roman" panose="02020603050405020304" pitchFamily="18" charset="0"/>
                <a:ea typeface="Calibri" panose="020F0502020204030204" pitchFamily="34" charset="0"/>
                <a:cs typeface="Mangal" panose="02040503050203030202" pitchFamily="18" charset="0"/>
              </a:rPr>
              <a:t>Manage Profile - </a:t>
            </a:r>
            <a:r>
              <a:rPr lang="en-US" sz="800" dirty="0">
                <a:effectLst/>
                <a:latin typeface="Times New Roman" panose="02020603050405020304" pitchFamily="18" charset="0"/>
                <a:ea typeface="Calibri" panose="020F0502020204030204" pitchFamily="34" charset="0"/>
                <a:cs typeface="Mangal" panose="02040503050203030202" pitchFamily="18" charset="0"/>
              </a:rPr>
              <a:t>This functionality is the same for both students and teachers. From there student can modify their details like Name, email id, password, name of the organization, etc.</a:t>
            </a:r>
            <a:endParaRPr lang="en-US" sz="800" dirty="0">
              <a:effectLst/>
              <a:latin typeface="Calibri" panose="020F0502020204030204" pitchFamily="34" charset="0"/>
              <a:ea typeface="Calibri" panose="020F0502020204030204" pitchFamily="34" charset="0"/>
              <a:cs typeface="Mangal" panose="02040503050203030202" pitchFamily="18" charset="0"/>
            </a:endParaRPr>
          </a:p>
          <a:p>
            <a:endParaRPr lang="en-US" dirty="0"/>
          </a:p>
        </p:txBody>
      </p:sp>
      <p:sp>
        <p:nvSpPr>
          <p:cNvPr id="5" name="TextBox 4">
            <a:extLst>
              <a:ext uri="{FF2B5EF4-FFF2-40B4-BE49-F238E27FC236}">
                <a16:creationId xmlns:a16="http://schemas.microsoft.com/office/drawing/2014/main" id="{177B8AAD-78E1-43F6-9285-ADE02ECBFEC3}"/>
              </a:ext>
            </a:extLst>
          </p:cNvPr>
          <p:cNvSpPr txBox="1"/>
          <p:nvPr/>
        </p:nvSpPr>
        <p:spPr>
          <a:xfrm>
            <a:off x="6663193" y="4230094"/>
            <a:ext cx="3442915" cy="8218468"/>
          </a:xfrm>
          <a:prstGeom prst="rect">
            <a:avLst/>
          </a:prstGeom>
          <a:noFill/>
        </p:spPr>
        <p:txBody>
          <a:bodyPr wrap="square" rtlCol="0">
            <a:spAutoFit/>
          </a:bodyPr>
          <a:lstStyle/>
          <a:p>
            <a:pPr marL="0" marR="0" algn="just">
              <a:lnSpc>
                <a:spcPct val="150000"/>
              </a:lnSpc>
              <a:spcBef>
                <a:spcPts val="0"/>
              </a:spcBef>
              <a:spcAft>
                <a:spcPts val="800"/>
              </a:spcAft>
            </a:pPr>
            <a:r>
              <a:rPr lang="en-US" sz="800" b="1" dirty="0">
                <a:effectLst/>
                <a:latin typeface="Times New Roman" panose="02020603050405020304" pitchFamily="18" charset="0"/>
                <a:ea typeface="Calibri" panose="020F0502020204030204" pitchFamily="34" charset="0"/>
                <a:cs typeface="Mangal" panose="02040503050203030202" pitchFamily="18" charset="0"/>
              </a:rPr>
              <a:t>FOR STUDENT</a:t>
            </a:r>
            <a:endParaRPr lang="en-US" sz="8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gn="just">
              <a:lnSpc>
                <a:spcPct val="150000"/>
              </a:lnSpc>
              <a:spcBef>
                <a:spcPts val="0"/>
              </a:spcBef>
              <a:spcAft>
                <a:spcPts val="0"/>
              </a:spcAft>
              <a:buFont typeface="+mj-lt"/>
              <a:buAutoNum type="arabicPeriod"/>
            </a:pPr>
            <a:r>
              <a:rPr lang="en-US" sz="800" b="1" dirty="0">
                <a:effectLst/>
                <a:latin typeface="Times New Roman" panose="02020603050405020304" pitchFamily="18" charset="0"/>
                <a:ea typeface="Calibri" panose="020F0502020204030204" pitchFamily="34" charset="0"/>
                <a:cs typeface="Mangal" panose="02040503050203030202" pitchFamily="18" charset="0"/>
              </a:rPr>
              <a:t>Registration/Login - </a:t>
            </a:r>
            <a:r>
              <a:rPr lang="en-US" sz="800" dirty="0">
                <a:effectLst/>
                <a:latin typeface="Times New Roman" panose="02020603050405020304" pitchFamily="18" charset="0"/>
                <a:ea typeface="Calibri" panose="020F0502020204030204" pitchFamily="34" charset="0"/>
                <a:cs typeface="Mangal" panose="02040503050203030202" pitchFamily="18" charset="0"/>
              </a:rPr>
              <a:t>Students can register themselves on the application using a unique email address just like a teacher. After registering their email address, Students have to enter their details like Name, Organization name, Course, Branch to complete the registration process. Once the student has registered themselves, they can log in into the application with the email ID and password which they have entered during registration.</a:t>
            </a:r>
            <a:endParaRPr lang="en-US" sz="8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gn="just">
              <a:lnSpc>
                <a:spcPct val="150000"/>
              </a:lnSpc>
              <a:spcBef>
                <a:spcPts val="0"/>
              </a:spcBef>
              <a:spcAft>
                <a:spcPts val="800"/>
              </a:spcAft>
              <a:buFont typeface="+mj-lt"/>
              <a:buAutoNum type="arabicPeriod"/>
            </a:pPr>
            <a:r>
              <a:rPr lang="en-US" sz="800" b="1" dirty="0">
                <a:effectLst/>
                <a:latin typeface="Times New Roman" panose="02020603050405020304" pitchFamily="18" charset="0"/>
                <a:ea typeface="Calibri" panose="020F0502020204030204" pitchFamily="34" charset="0"/>
                <a:cs typeface="Mangal" panose="02040503050203030202" pitchFamily="18" charset="0"/>
              </a:rPr>
              <a:t>Chat - </a:t>
            </a:r>
            <a:r>
              <a:rPr lang="en-US" sz="800" dirty="0">
                <a:effectLst/>
                <a:latin typeface="Times New Roman" panose="02020603050405020304" pitchFamily="18" charset="0"/>
                <a:ea typeface="Calibri" panose="020F0502020204030204" pitchFamily="34" charset="0"/>
                <a:cs typeface="Mangal" panose="02040503050203030202" pitchFamily="18" charset="0"/>
              </a:rPr>
              <a:t>Chat functionality of the application is the same for both Teachers and Student. Here users can chat with someone just like other Chatting Applications. Users can send text messages, images to other users. It consists of various other options like clear chat in which the user can clear the whole chat from their side. Users can also view the status of the messages i.e. delivered and seen.</a:t>
            </a:r>
            <a:r>
              <a:rPr lang="en-US" sz="800" b="1" dirty="0">
                <a:effectLst/>
                <a:latin typeface="Times New Roman" panose="02020603050405020304" pitchFamily="18" charset="0"/>
                <a:ea typeface="Calibri" panose="020F0502020204030204" pitchFamily="34" charset="0"/>
                <a:cs typeface="Mangal" panose="02040503050203030202" pitchFamily="18" charset="0"/>
              </a:rPr>
              <a:t> </a:t>
            </a:r>
            <a:endParaRPr lang="en-US" sz="800" dirty="0">
              <a:effectLst/>
              <a:latin typeface="Calibri" panose="020F0502020204030204" pitchFamily="34" charset="0"/>
              <a:ea typeface="Calibri" panose="020F0502020204030204" pitchFamily="34" charset="0"/>
              <a:cs typeface="Mangal" panose="02040503050203030202" pitchFamily="18" charset="0"/>
            </a:endParaRPr>
          </a:p>
          <a:p>
            <a:pPr marL="457200" marR="0" algn="just">
              <a:lnSpc>
                <a:spcPct val="150000"/>
              </a:lnSpc>
              <a:spcBef>
                <a:spcPts val="0"/>
              </a:spcBef>
              <a:spcAft>
                <a:spcPts val="800"/>
              </a:spcAft>
            </a:pPr>
            <a:r>
              <a:rPr lang="en-US" sz="800" b="1" dirty="0">
                <a:effectLst/>
                <a:latin typeface="Times New Roman" panose="02020603050405020304" pitchFamily="18" charset="0"/>
                <a:ea typeface="Calibri" panose="020F0502020204030204" pitchFamily="34" charset="0"/>
                <a:cs typeface="Mangal" panose="02040503050203030202" pitchFamily="18" charset="0"/>
              </a:rPr>
              <a:t> </a:t>
            </a:r>
            <a:endParaRPr lang="en-US" sz="8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gn="just">
              <a:lnSpc>
                <a:spcPct val="150000"/>
              </a:lnSpc>
              <a:spcBef>
                <a:spcPts val="0"/>
              </a:spcBef>
              <a:spcAft>
                <a:spcPts val="800"/>
              </a:spcAft>
              <a:buFont typeface="+mj-lt"/>
              <a:buAutoNum type="arabicPeriod"/>
            </a:pPr>
            <a:r>
              <a:rPr lang="en-US" sz="800" b="1" dirty="0">
                <a:effectLst/>
                <a:latin typeface="Times New Roman" panose="02020603050405020304" pitchFamily="18" charset="0"/>
                <a:ea typeface="Calibri" panose="020F0502020204030204" pitchFamily="34" charset="0"/>
                <a:cs typeface="Mangal" panose="02040503050203030202" pitchFamily="18" charset="0"/>
              </a:rPr>
              <a:t>Join Classroom - </a:t>
            </a:r>
            <a:r>
              <a:rPr lang="en-US" sz="800" dirty="0">
                <a:effectLst/>
                <a:latin typeface="Times New Roman" panose="02020603050405020304" pitchFamily="18" charset="0"/>
                <a:ea typeface="Calibri" panose="020F0502020204030204" pitchFamily="34" charset="0"/>
                <a:cs typeface="Mangal" panose="02040503050203030202" pitchFamily="18" charset="0"/>
              </a:rPr>
              <a:t>Just like a teacher can create a classroom with a unique ID, Students can join any classroom by entering the unique id known as Class ID. After entering the id, the student can enter into the class and view the announcements and ask their queries in the discussion panel.</a:t>
            </a:r>
            <a:endParaRPr lang="en-US" sz="800" dirty="0">
              <a:effectLst/>
              <a:latin typeface="Calibri" panose="020F0502020204030204" pitchFamily="34" charset="0"/>
              <a:ea typeface="Calibri" panose="020F0502020204030204" pitchFamily="34" charset="0"/>
              <a:cs typeface="Mangal" panose="02040503050203030202" pitchFamily="18" charset="0"/>
            </a:endParaRPr>
          </a:p>
          <a:p>
            <a:pPr marL="457200" marR="0" algn="just">
              <a:lnSpc>
                <a:spcPct val="150000"/>
              </a:lnSpc>
              <a:spcBef>
                <a:spcPts val="0"/>
              </a:spcBef>
              <a:spcAft>
                <a:spcPts val="800"/>
              </a:spcAft>
            </a:pPr>
            <a:r>
              <a:rPr lang="en-US" sz="800" b="1" dirty="0">
                <a:effectLst/>
                <a:latin typeface="Times New Roman" panose="02020603050405020304" pitchFamily="18" charset="0"/>
                <a:ea typeface="Calibri" panose="020F0502020204030204" pitchFamily="34" charset="0"/>
                <a:cs typeface="Mangal" panose="02040503050203030202" pitchFamily="18" charset="0"/>
              </a:rPr>
              <a:t> </a:t>
            </a:r>
            <a:endParaRPr lang="en-US" sz="8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gn="just">
              <a:lnSpc>
                <a:spcPct val="150000"/>
              </a:lnSpc>
              <a:spcBef>
                <a:spcPts val="0"/>
              </a:spcBef>
              <a:spcAft>
                <a:spcPts val="800"/>
              </a:spcAft>
              <a:buFont typeface="+mj-lt"/>
              <a:buAutoNum type="arabicPeriod"/>
            </a:pPr>
            <a:r>
              <a:rPr lang="en-US" sz="800" b="1" dirty="0">
                <a:effectLst/>
                <a:latin typeface="Times New Roman" panose="02020603050405020304" pitchFamily="18" charset="0"/>
                <a:ea typeface="Calibri" panose="020F0502020204030204" pitchFamily="34" charset="0"/>
                <a:cs typeface="Mangal" panose="02040503050203030202" pitchFamily="18" charset="0"/>
              </a:rPr>
              <a:t>View Announcements - </a:t>
            </a:r>
            <a:r>
              <a:rPr lang="en-US" sz="800" dirty="0">
                <a:effectLst/>
                <a:latin typeface="Times New Roman" panose="02020603050405020304" pitchFamily="18" charset="0"/>
                <a:ea typeface="Calibri" panose="020F0502020204030204" pitchFamily="34" charset="0"/>
                <a:cs typeface="Mangal" panose="02040503050203030202" pitchFamily="18" charset="0"/>
              </a:rPr>
              <a:t>Just like the teacher can add the announcements inside the class, a student can view the announcements inside the class. Students can't modify or edit or update any announcement. They can only view them.</a:t>
            </a:r>
            <a:endParaRPr lang="en-US" sz="800" dirty="0">
              <a:effectLst/>
              <a:latin typeface="Calibri" panose="020F0502020204030204" pitchFamily="34" charset="0"/>
              <a:ea typeface="Calibri" panose="020F0502020204030204" pitchFamily="34" charset="0"/>
              <a:cs typeface="Mangal" panose="02040503050203030202" pitchFamily="18" charset="0"/>
            </a:endParaRPr>
          </a:p>
          <a:p>
            <a:pPr marL="457200" marR="0" algn="just">
              <a:lnSpc>
                <a:spcPct val="150000"/>
              </a:lnSpc>
              <a:spcBef>
                <a:spcPts val="0"/>
              </a:spcBef>
              <a:spcAft>
                <a:spcPts val="800"/>
              </a:spcAft>
            </a:pPr>
            <a:r>
              <a:rPr lang="en-US" sz="800" b="1" dirty="0">
                <a:effectLst/>
                <a:latin typeface="Times New Roman" panose="02020603050405020304" pitchFamily="18" charset="0"/>
                <a:ea typeface="Calibri" panose="020F0502020204030204" pitchFamily="34" charset="0"/>
                <a:cs typeface="Mangal" panose="02040503050203030202" pitchFamily="18" charset="0"/>
              </a:rPr>
              <a:t> </a:t>
            </a:r>
            <a:endParaRPr lang="en-US" sz="8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gn="just">
              <a:lnSpc>
                <a:spcPct val="150000"/>
              </a:lnSpc>
              <a:spcBef>
                <a:spcPts val="0"/>
              </a:spcBef>
              <a:spcAft>
                <a:spcPts val="800"/>
              </a:spcAft>
              <a:buFont typeface="+mj-lt"/>
              <a:buAutoNum type="arabicPeriod"/>
            </a:pPr>
            <a:r>
              <a:rPr lang="en-US" sz="800" b="1" dirty="0">
                <a:effectLst/>
                <a:latin typeface="Times New Roman" panose="02020603050405020304" pitchFamily="18" charset="0"/>
                <a:ea typeface="Calibri" panose="020F0502020204030204" pitchFamily="34" charset="0"/>
                <a:cs typeface="Mangal" panose="02040503050203030202" pitchFamily="18" charset="0"/>
              </a:rPr>
              <a:t>Ask Query - </a:t>
            </a:r>
            <a:r>
              <a:rPr lang="en-US" sz="800" dirty="0">
                <a:effectLst/>
                <a:latin typeface="Times New Roman" panose="02020603050405020304" pitchFamily="18" charset="0"/>
                <a:ea typeface="Calibri" panose="020F0502020204030204" pitchFamily="34" charset="0"/>
                <a:cs typeface="Mangal" panose="02040503050203030202" pitchFamily="18" charset="0"/>
              </a:rPr>
              <a:t>In this functionality, Student can ask their queries inside the Discussion Panel. The student can't answer the queries. They can only ask queries and can also view the queries asked by other students with their responses if any.</a:t>
            </a:r>
            <a:r>
              <a:rPr lang="en-US" sz="800" b="1" dirty="0">
                <a:effectLst/>
                <a:latin typeface="Times New Roman" panose="02020603050405020304" pitchFamily="18" charset="0"/>
                <a:ea typeface="Calibri" panose="020F0502020204030204" pitchFamily="34" charset="0"/>
                <a:cs typeface="Mangal" panose="02040503050203030202" pitchFamily="18" charset="0"/>
              </a:rPr>
              <a:t> </a:t>
            </a:r>
            <a:endParaRPr lang="en-US" sz="800" dirty="0">
              <a:effectLst/>
              <a:latin typeface="Calibri" panose="020F0502020204030204" pitchFamily="34" charset="0"/>
              <a:ea typeface="Calibri" panose="020F0502020204030204" pitchFamily="34" charset="0"/>
              <a:cs typeface="Mangal" panose="02040503050203030202" pitchFamily="18" charset="0"/>
            </a:endParaRPr>
          </a:p>
          <a:p>
            <a:pPr marL="457200" marR="0" algn="just">
              <a:lnSpc>
                <a:spcPct val="150000"/>
              </a:lnSpc>
              <a:spcBef>
                <a:spcPts val="0"/>
              </a:spcBef>
              <a:spcAft>
                <a:spcPts val="800"/>
              </a:spcAft>
            </a:pPr>
            <a:r>
              <a:rPr lang="en-US" sz="800" b="1" dirty="0">
                <a:effectLst/>
                <a:latin typeface="Times New Roman" panose="02020603050405020304" pitchFamily="18" charset="0"/>
                <a:ea typeface="Calibri" panose="020F0502020204030204" pitchFamily="34" charset="0"/>
                <a:cs typeface="Mangal" panose="02040503050203030202" pitchFamily="18" charset="0"/>
              </a:rPr>
              <a:t> </a:t>
            </a:r>
            <a:endParaRPr lang="en-US" sz="8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gn="just">
              <a:lnSpc>
                <a:spcPct val="150000"/>
              </a:lnSpc>
              <a:spcBef>
                <a:spcPts val="0"/>
              </a:spcBef>
              <a:spcAft>
                <a:spcPts val="800"/>
              </a:spcAft>
              <a:buFont typeface="+mj-lt"/>
              <a:buAutoNum type="arabicPeriod"/>
            </a:pPr>
            <a:r>
              <a:rPr lang="en-US" sz="800" b="1" dirty="0">
                <a:effectLst/>
                <a:latin typeface="Times New Roman" panose="02020603050405020304" pitchFamily="18" charset="0"/>
                <a:ea typeface="Calibri" panose="020F0502020204030204" pitchFamily="34" charset="0"/>
                <a:cs typeface="Mangal" panose="02040503050203030202" pitchFamily="18" charset="0"/>
              </a:rPr>
              <a:t>View Classmates- </a:t>
            </a:r>
            <a:r>
              <a:rPr lang="en-US" sz="800" dirty="0">
                <a:effectLst/>
                <a:latin typeface="Times New Roman" panose="02020603050405020304" pitchFamily="18" charset="0"/>
                <a:ea typeface="Calibri" panose="020F0502020204030204" pitchFamily="34" charset="0"/>
                <a:cs typeface="Mangal" panose="02040503050203030202" pitchFamily="18" charset="0"/>
              </a:rPr>
              <a:t>Students can view their classmates inside the classroom and can chat with them from there. With this feature, students can get the details of their classmates</a:t>
            </a:r>
            <a:r>
              <a:rPr lang="en-US" sz="800" b="1" dirty="0">
                <a:effectLst/>
                <a:latin typeface="Times New Roman" panose="02020603050405020304" pitchFamily="18" charset="0"/>
                <a:ea typeface="Calibri" panose="020F0502020204030204" pitchFamily="34" charset="0"/>
                <a:cs typeface="Mangal" panose="02040503050203030202" pitchFamily="18" charset="0"/>
              </a:rPr>
              <a:t>.</a:t>
            </a:r>
            <a:endParaRPr lang="en-US" sz="800" dirty="0">
              <a:effectLst/>
              <a:latin typeface="Calibri" panose="020F0502020204030204" pitchFamily="34" charset="0"/>
              <a:ea typeface="Calibri" panose="020F0502020204030204" pitchFamily="34" charset="0"/>
              <a:cs typeface="Mangal" panose="02040503050203030202" pitchFamily="18" charset="0"/>
            </a:endParaRPr>
          </a:p>
          <a:p>
            <a:pPr marL="457200" marR="0" algn="just">
              <a:lnSpc>
                <a:spcPct val="150000"/>
              </a:lnSpc>
              <a:spcBef>
                <a:spcPts val="0"/>
              </a:spcBef>
              <a:spcAft>
                <a:spcPts val="800"/>
              </a:spcAft>
            </a:pPr>
            <a:r>
              <a:rPr lang="en-US" sz="800" b="1" dirty="0">
                <a:effectLst/>
                <a:latin typeface="Times New Roman" panose="02020603050405020304" pitchFamily="18" charset="0"/>
                <a:ea typeface="Calibri" panose="020F0502020204030204" pitchFamily="34" charset="0"/>
                <a:cs typeface="Mangal" panose="02040503050203030202" pitchFamily="18" charset="0"/>
              </a:rPr>
              <a:t> </a:t>
            </a:r>
            <a:endParaRPr lang="en-US" sz="8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gn="just">
              <a:lnSpc>
                <a:spcPct val="150000"/>
              </a:lnSpc>
              <a:spcBef>
                <a:spcPts val="0"/>
              </a:spcBef>
              <a:spcAft>
                <a:spcPts val="800"/>
              </a:spcAft>
              <a:buFont typeface="+mj-lt"/>
              <a:buAutoNum type="arabicPeriod"/>
            </a:pPr>
            <a:r>
              <a:rPr lang="en-US" sz="800" b="1" dirty="0">
                <a:effectLst/>
                <a:latin typeface="Times New Roman" panose="02020603050405020304" pitchFamily="18" charset="0"/>
                <a:ea typeface="Calibri" panose="020F0502020204030204" pitchFamily="34" charset="0"/>
                <a:cs typeface="Mangal" panose="02040503050203030202" pitchFamily="18" charset="0"/>
              </a:rPr>
              <a:t>Manage Profile - </a:t>
            </a:r>
            <a:r>
              <a:rPr lang="en-US" sz="800" dirty="0">
                <a:effectLst/>
                <a:latin typeface="Times New Roman" panose="02020603050405020304" pitchFamily="18" charset="0"/>
                <a:ea typeface="Calibri" panose="020F0502020204030204" pitchFamily="34" charset="0"/>
                <a:cs typeface="Mangal" panose="02040503050203030202" pitchFamily="18" charset="0"/>
              </a:rPr>
              <a:t>This functionality is the same for both students and teachers. From there student can modify their details like Name, email id, password, name of the organization, course, branch, etc.</a:t>
            </a:r>
            <a:endParaRPr lang="en-US" sz="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46861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and non-functional requirements</a:t>
            </a:r>
          </a:p>
        </p:txBody>
      </p:sp>
      <p:sp>
        <p:nvSpPr>
          <p:cNvPr id="3" name="Content Placeholder 2"/>
          <p:cNvSpPr>
            <a:spLocks noGrp="1"/>
          </p:cNvSpPr>
          <p:nvPr>
            <p:ph sz="half" idx="1"/>
          </p:nvPr>
        </p:nvSpPr>
        <p:spPr>
          <a:xfrm>
            <a:off x="1981200" y="1676400"/>
            <a:ext cx="3147391" cy="4785360"/>
          </a:xfrm>
        </p:spPr>
        <p:txBody>
          <a:bodyPr>
            <a:normAutofit fontScale="55000" lnSpcReduction="20000"/>
          </a:bodyPr>
          <a:lstStyle/>
          <a:p>
            <a:pPr marL="0" marR="0" indent="457200" algn="just">
              <a:lnSpc>
                <a:spcPct val="150000"/>
              </a:lnSpc>
              <a:spcBef>
                <a:spcPts val="0"/>
              </a:spcBef>
              <a:spcAft>
                <a:spcPts val="0"/>
              </a:spcAft>
            </a:pPr>
            <a:r>
              <a:rPr lang="en-US" sz="1400" b="1" kern="150" dirty="0">
                <a:solidFill>
                  <a:srgbClr val="222222"/>
                </a:solidFill>
                <a:effectLst/>
                <a:latin typeface="Times New Roman" panose="02020603050405020304" pitchFamily="18" charset="0"/>
                <a:ea typeface="NSimSun" panose="02010609030101010101" pitchFamily="49" charset="-122"/>
                <a:cs typeface="Mangal" panose="02040503050203030202" pitchFamily="18" charset="0"/>
              </a:rPr>
              <a:t>Functional Requirements</a:t>
            </a:r>
            <a:endParaRPr lang="en-US" sz="1200" kern="150" dirty="0">
              <a:effectLst/>
              <a:latin typeface="Liberation Serif"/>
              <a:ea typeface="NSimSun" panose="02010609030101010101" pitchFamily="49" charset="-122"/>
              <a:cs typeface="Mangal" panose="02040503050203030202" pitchFamily="18" charset="0"/>
            </a:endParaRPr>
          </a:p>
          <a:p>
            <a:pPr marL="742950" marR="0" lvl="1" indent="-285750" algn="just">
              <a:lnSpc>
                <a:spcPct val="150000"/>
              </a:lnSpc>
              <a:spcBef>
                <a:spcPts val="0"/>
              </a:spcBef>
              <a:spcAft>
                <a:spcPts val="0"/>
              </a:spcAft>
              <a:buFont typeface="Arial" panose="020B0604020202020204" pitchFamily="34" charset="0"/>
              <a:buChar char="◦"/>
            </a:pPr>
            <a:r>
              <a:rPr lang="en-US" sz="1200" kern="150" dirty="0">
                <a:solidFill>
                  <a:srgbClr val="222222"/>
                </a:solidFill>
                <a:effectLst/>
                <a:latin typeface="Times New Roman" panose="02020603050405020304" pitchFamily="18" charset="0"/>
                <a:ea typeface="OpenSymbol"/>
                <a:cs typeface="OpenSymbol"/>
              </a:rPr>
              <a:t>Users for category 1 must be able to register the application through a valid email id. If the user skips this step, the application should close and this email id will be a unique identifier for its account.</a:t>
            </a:r>
            <a:endParaRPr lang="en-US" sz="1200" kern="150" dirty="0">
              <a:effectLst/>
              <a:latin typeface="OpenSymbol"/>
              <a:ea typeface="OpenSymbol"/>
              <a:cs typeface="OpenSymbol"/>
            </a:endParaRPr>
          </a:p>
          <a:p>
            <a:pPr marL="742950" marR="0" lvl="1" indent="-285750" algn="just">
              <a:lnSpc>
                <a:spcPct val="150000"/>
              </a:lnSpc>
              <a:spcBef>
                <a:spcPts val="0"/>
              </a:spcBef>
              <a:spcAft>
                <a:spcPts val="0"/>
              </a:spcAft>
              <a:buFont typeface="Arial" panose="020B0604020202020204" pitchFamily="34" charset="0"/>
              <a:buChar char="◦"/>
            </a:pPr>
            <a:r>
              <a:rPr lang="en-US" sz="1200" kern="150" dirty="0">
                <a:solidFill>
                  <a:srgbClr val="222222"/>
                </a:solidFill>
                <a:effectLst/>
                <a:latin typeface="Times New Roman" panose="02020603050405020304" pitchFamily="18" charset="0"/>
                <a:ea typeface="OpenSymbol"/>
                <a:cs typeface="OpenSymbol"/>
              </a:rPr>
              <a:t>Category 1 user can send instant messages to anyone on his contact list and would be notified when the message is successfully delivered to the recipient by displaying a tick sign next to the message sent.</a:t>
            </a:r>
            <a:endParaRPr lang="en-US" sz="1200" kern="150" dirty="0">
              <a:effectLst/>
              <a:latin typeface="OpenSymbol"/>
              <a:ea typeface="OpenSymbol"/>
              <a:cs typeface="OpenSymbol"/>
            </a:endParaRPr>
          </a:p>
          <a:p>
            <a:pPr marL="742950" marR="0" lvl="1" indent="-285750" algn="just">
              <a:lnSpc>
                <a:spcPct val="150000"/>
              </a:lnSpc>
              <a:spcBef>
                <a:spcPts val="0"/>
              </a:spcBef>
              <a:spcAft>
                <a:spcPts val="0"/>
              </a:spcAft>
              <a:buFont typeface="Arial" panose="020B0604020202020204" pitchFamily="34" charset="0"/>
              <a:buChar char="◦"/>
            </a:pPr>
            <a:r>
              <a:rPr lang="en-US" sz="1200" kern="150" dirty="0">
                <a:solidFill>
                  <a:srgbClr val="222222"/>
                </a:solidFill>
                <a:effectLst/>
                <a:latin typeface="Times New Roman" panose="02020603050405020304" pitchFamily="18" charset="0"/>
                <a:ea typeface="OpenSymbol"/>
                <a:cs typeface="OpenSymbol"/>
              </a:rPr>
              <a:t>For attachments, users should be able to send images, documents, and links. Supported image formats(JPG, PNG, GIF).</a:t>
            </a:r>
            <a:endParaRPr lang="en-US" sz="1200" kern="150" dirty="0">
              <a:effectLst/>
              <a:latin typeface="OpenSymbol"/>
              <a:ea typeface="OpenSymbol"/>
              <a:cs typeface="OpenSymbol"/>
            </a:endParaRPr>
          </a:p>
          <a:p>
            <a:pPr marL="742950" marR="0" lvl="1" indent="-285750" algn="just">
              <a:lnSpc>
                <a:spcPct val="150000"/>
              </a:lnSpc>
              <a:spcBef>
                <a:spcPts val="0"/>
              </a:spcBef>
              <a:spcAft>
                <a:spcPts val="0"/>
              </a:spcAft>
              <a:buFont typeface="Arial" panose="020B0604020202020204" pitchFamily="34" charset="0"/>
              <a:buChar char="◦"/>
            </a:pPr>
            <a:r>
              <a:rPr lang="en-US" sz="1200" kern="150" dirty="0">
                <a:solidFill>
                  <a:srgbClr val="222222"/>
                </a:solidFill>
                <a:effectLst/>
                <a:latin typeface="Times New Roman" panose="02020603050405020304" pitchFamily="18" charset="0"/>
                <a:ea typeface="OpenSymbol"/>
                <a:cs typeface="OpenSymbol"/>
              </a:rPr>
              <a:t>Category 1 users must be able to get information on whether the message sent has been read by the intended recipient. If the recipient reads the message, the “Seen” mark must appear next to the message read otherwise “Delivered” mark will be shown next to msg.</a:t>
            </a:r>
            <a:endParaRPr lang="en-US" sz="1200" kern="150" dirty="0">
              <a:effectLst/>
              <a:latin typeface="OpenSymbol"/>
              <a:ea typeface="OpenSymbol"/>
              <a:cs typeface="OpenSymbol"/>
            </a:endParaRPr>
          </a:p>
          <a:p>
            <a:pPr marL="742950" marR="0" lvl="1" indent="-285750" algn="just">
              <a:lnSpc>
                <a:spcPct val="150000"/>
              </a:lnSpc>
              <a:spcBef>
                <a:spcPts val="0"/>
              </a:spcBef>
              <a:spcAft>
                <a:spcPts val="0"/>
              </a:spcAft>
              <a:buFont typeface="Arial" panose="020B0604020202020204" pitchFamily="34" charset="0"/>
              <a:buChar char="◦"/>
            </a:pPr>
            <a:r>
              <a:rPr lang="en-US" sz="1200" kern="150" dirty="0">
                <a:solidFill>
                  <a:srgbClr val="222222"/>
                </a:solidFill>
                <a:effectLst/>
                <a:latin typeface="Times New Roman" panose="02020603050405020304" pitchFamily="18" charset="0"/>
                <a:ea typeface="OpenSymbol"/>
                <a:cs typeface="OpenSymbol"/>
              </a:rPr>
              <a:t>Category  2 users will also register to the application like category 1 users.</a:t>
            </a:r>
            <a:endParaRPr lang="en-US" sz="1200" kern="150" dirty="0">
              <a:effectLst/>
              <a:latin typeface="OpenSymbol"/>
              <a:ea typeface="OpenSymbol"/>
              <a:cs typeface="OpenSymbol"/>
            </a:endParaRPr>
          </a:p>
          <a:p>
            <a:pPr marL="742950" marR="0" lvl="1" indent="-285750" algn="just">
              <a:lnSpc>
                <a:spcPct val="150000"/>
              </a:lnSpc>
              <a:spcBef>
                <a:spcPts val="0"/>
              </a:spcBef>
              <a:spcAft>
                <a:spcPts val="0"/>
              </a:spcAft>
              <a:buFont typeface="Arial" panose="020B0604020202020204" pitchFamily="34" charset="0"/>
              <a:buChar char="◦"/>
            </a:pPr>
            <a:r>
              <a:rPr lang="en-US" sz="1200" kern="150" dirty="0">
                <a:solidFill>
                  <a:srgbClr val="222222"/>
                </a:solidFill>
                <a:effectLst/>
                <a:latin typeface="Times New Roman" panose="02020603050405020304" pitchFamily="18" charset="0"/>
                <a:ea typeface="OpenSymbol"/>
                <a:cs typeface="OpenSymbol"/>
              </a:rPr>
              <a:t>An educational group (Classroom) will be created by a teacher and he will remain the sole admin.</a:t>
            </a:r>
            <a:endParaRPr lang="en-US" sz="1200" kern="150" dirty="0">
              <a:effectLst/>
              <a:latin typeface="OpenSymbol"/>
              <a:ea typeface="OpenSymbol"/>
              <a:cs typeface="OpenSymbol"/>
            </a:endParaRPr>
          </a:p>
          <a:p>
            <a:pPr marL="742950" marR="0" lvl="1" indent="-285750" algn="just">
              <a:lnSpc>
                <a:spcPct val="150000"/>
              </a:lnSpc>
              <a:spcBef>
                <a:spcPts val="0"/>
              </a:spcBef>
              <a:spcAft>
                <a:spcPts val="0"/>
              </a:spcAft>
              <a:buFont typeface="Arial" panose="020B0604020202020204" pitchFamily="34" charset="0"/>
              <a:buChar char="◦"/>
            </a:pPr>
            <a:r>
              <a:rPr lang="en-US" sz="1200" kern="150" dirty="0">
                <a:solidFill>
                  <a:srgbClr val="222222"/>
                </a:solidFill>
                <a:effectLst/>
                <a:latin typeface="Times New Roman" panose="02020603050405020304" pitchFamily="18" charset="0"/>
                <a:ea typeface="OpenSymbol"/>
                <a:cs typeface="OpenSymbol"/>
              </a:rPr>
              <a:t>To enter an educational group invites will be sent through the </a:t>
            </a:r>
            <a:r>
              <a:rPr lang="en-US" sz="1200" kern="150" dirty="0" err="1">
                <a:solidFill>
                  <a:srgbClr val="222222"/>
                </a:solidFill>
                <a:effectLst/>
                <a:latin typeface="Times New Roman" panose="02020603050405020304" pitchFamily="18" charset="0"/>
                <a:ea typeface="OpenSymbol"/>
                <a:cs typeface="OpenSymbol"/>
              </a:rPr>
              <a:t>StuFun</a:t>
            </a:r>
            <a:r>
              <a:rPr lang="en-US" sz="1200" kern="150" dirty="0">
                <a:solidFill>
                  <a:srgbClr val="222222"/>
                </a:solidFill>
                <a:effectLst/>
                <a:latin typeface="Times New Roman" panose="02020603050405020304" pitchFamily="18" charset="0"/>
                <a:ea typeface="OpenSymbol"/>
                <a:cs typeface="OpenSymbol"/>
              </a:rPr>
              <a:t> app or email and users will have a name </a:t>
            </a:r>
            <a:r>
              <a:rPr lang="en-US" sz="1200" kern="150" dirty="0" err="1">
                <a:solidFill>
                  <a:srgbClr val="222222"/>
                </a:solidFill>
                <a:effectLst/>
                <a:latin typeface="Times New Roman" panose="02020603050405020304" pitchFamily="18" charset="0"/>
                <a:ea typeface="OpenSymbol"/>
                <a:cs typeface="OpenSymbol"/>
              </a:rPr>
              <a:t>predecided</a:t>
            </a:r>
            <a:r>
              <a:rPr lang="en-US" sz="1200" kern="150" dirty="0">
                <a:solidFill>
                  <a:srgbClr val="222222"/>
                </a:solidFill>
                <a:effectLst/>
                <a:latin typeface="Times New Roman" panose="02020603050405020304" pitchFamily="18" charset="0"/>
                <a:ea typeface="OpenSymbol"/>
                <a:cs typeface="OpenSymbol"/>
              </a:rPr>
              <a:t> with their admin.</a:t>
            </a:r>
            <a:endParaRPr lang="en-US" sz="1200" kern="150" dirty="0">
              <a:effectLst/>
              <a:latin typeface="OpenSymbol"/>
              <a:ea typeface="OpenSymbol"/>
              <a:cs typeface="OpenSymbol"/>
            </a:endParaRPr>
          </a:p>
          <a:p>
            <a:pPr marL="742950" marR="0" lvl="1" indent="-285750" algn="just">
              <a:lnSpc>
                <a:spcPct val="150000"/>
              </a:lnSpc>
              <a:spcBef>
                <a:spcPts val="0"/>
              </a:spcBef>
              <a:spcAft>
                <a:spcPts val="0"/>
              </a:spcAft>
              <a:buFont typeface="Arial" panose="020B0604020202020204" pitchFamily="34" charset="0"/>
              <a:buChar char="◦"/>
            </a:pPr>
            <a:r>
              <a:rPr lang="en-US" sz="1200" kern="150" dirty="0">
                <a:solidFill>
                  <a:srgbClr val="222222"/>
                </a:solidFill>
                <a:effectLst/>
                <a:latin typeface="Times New Roman" panose="02020603050405020304" pitchFamily="18" charset="0"/>
                <a:ea typeface="OpenSymbol"/>
                <a:cs typeface="OpenSymbol"/>
              </a:rPr>
              <a:t>Category 2 users can not send instant messages to other members of the Classroom but teachers and users will be addressed in a common discussion panel to the group as a whole.</a:t>
            </a:r>
            <a:endParaRPr lang="en-US" sz="1200" kern="150" dirty="0">
              <a:effectLst/>
              <a:latin typeface="OpenSymbol"/>
              <a:ea typeface="OpenSymbol"/>
              <a:cs typeface="OpenSymbol"/>
            </a:endParaRPr>
          </a:p>
          <a:p>
            <a:r>
              <a:rPr lang="en-US" sz="1100" dirty="0">
                <a:solidFill>
                  <a:srgbClr val="222222"/>
                </a:solidFill>
                <a:effectLst/>
                <a:latin typeface="Times New Roman" panose="02020603050405020304" pitchFamily="18" charset="0"/>
                <a:ea typeface="Calibri" panose="020F0502020204030204" pitchFamily="34" charset="0"/>
              </a:rPr>
              <a:t>Teachers of a classroom will also be having functions like discussion and make announcements, as well as view classroom student details, notifications of such, will also be managed similar to the likes of schedule reminders and alert</a:t>
            </a:r>
            <a:endParaRPr lang="en-US" dirty="0"/>
          </a:p>
        </p:txBody>
      </p:sp>
      <p:sp>
        <p:nvSpPr>
          <p:cNvPr id="4" name="TextBox 3">
            <a:extLst>
              <a:ext uri="{FF2B5EF4-FFF2-40B4-BE49-F238E27FC236}">
                <a16:creationId xmlns:a16="http://schemas.microsoft.com/office/drawing/2014/main" id="{94F49711-ACE2-4573-87E2-3BFD02428FDE}"/>
              </a:ext>
            </a:extLst>
          </p:cNvPr>
          <p:cNvSpPr txBox="1"/>
          <p:nvPr/>
        </p:nvSpPr>
        <p:spPr>
          <a:xfrm>
            <a:off x="7291346" y="1676400"/>
            <a:ext cx="3299791" cy="4748159"/>
          </a:xfrm>
          <a:prstGeom prst="rect">
            <a:avLst/>
          </a:prstGeom>
          <a:noFill/>
        </p:spPr>
        <p:txBody>
          <a:bodyPr wrap="square" rtlCol="0">
            <a:spAutoFit/>
          </a:bodyPr>
          <a:lstStyle/>
          <a:p>
            <a:pPr marL="0" marR="0" indent="457200" algn="just">
              <a:lnSpc>
                <a:spcPct val="150000"/>
              </a:lnSpc>
              <a:spcBef>
                <a:spcPts val="0"/>
              </a:spcBef>
              <a:spcAft>
                <a:spcPts val="0"/>
              </a:spcAft>
            </a:pPr>
            <a:r>
              <a:rPr lang="en-US" sz="750" b="1" kern="150" dirty="0">
                <a:solidFill>
                  <a:srgbClr val="222222"/>
                </a:solidFill>
                <a:effectLst/>
                <a:latin typeface="Times New Roman" panose="02020603050405020304" pitchFamily="18" charset="0"/>
                <a:ea typeface="NSimSun" panose="02010609030101010101" pitchFamily="49" charset="-122"/>
                <a:cs typeface="Mangal" panose="02040503050203030202" pitchFamily="18" charset="0"/>
              </a:rPr>
              <a:t>Non-Functional Requirements</a:t>
            </a:r>
            <a:endParaRPr lang="en-US" sz="750" kern="150" dirty="0">
              <a:effectLst/>
              <a:latin typeface="Liberation Serif"/>
              <a:ea typeface="NSimSun" panose="02010609030101010101" pitchFamily="49" charset="-122"/>
              <a:cs typeface="Mangal" panose="02040503050203030202" pitchFamily="18" charset="0"/>
            </a:endParaRPr>
          </a:p>
          <a:p>
            <a:pPr marL="742950" marR="0" lvl="1" indent="-285750" algn="just">
              <a:lnSpc>
                <a:spcPct val="150000"/>
              </a:lnSpc>
              <a:spcBef>
                <a:spcPts val="0"/>
              </a:spcBef>
              <a:spcAft>
                <a:spcPts val="0"/>
              </a:spcAft>
              <a:buFont typeface="Arial" panose="020B0604020202020204" pitchFamily="34" charset="0"/>
              <a:buChar char="◦"/>
            </a:pPr>
            <a:r>
              <a:rPr lang="en-US" sz="750" b="1" kern="150" dirty="0">
                <a:solidFill>
                  <a:srgbClr val="222222"/>
                </a:solidFill>
                <a:effectLst/>
                <a:latin typeface="Times New Roman" panose="02020603050405020304" pitchFamily="18" charset="0"/>
                <a:ea typeface="OpenSymbol"/>
                <a:cs typeface="OpenSymbol"/>
              </a:rPr>
              <a:t>Performance: </a:t>
            </a:r>
            <a:r>
              <a:rPr lang="en-US" sz="750" kern="150" dirty="0">
                <a:solidFill>
                  <a:srgbClr val="222222"/>
                </a:solidFill>
                <a:effectLst/>
                <a:latin typeface="Times New Roman" panose="02020603050405020304" pitchFamily="18" charset="0"/>
                <a:ea typeface="OpenSymbol"/>
                <a:cs typeface="OpenSymbol"/>
              </a:rPr>
              <a:t>It must be able to perform in adverse conditions like; slow internet speed, low memory and RAM on the device, low battery and should provide uninterrupted connections and must have a high data transfer rate.</a:t>
            </a:r>
            <a:endParaRPr lang="en-US" sz="750" kern="150" dirty="0">
              <a:effectLst/>
              <a:latin typeface="OpenSymbol"/>
              <a:ea typeface="OpenSymbol"/>
              <a:cs typeface="OpenSymbol"/>
            </a:endParaRPr>
          </a:p>
          <a:p>
            <a:pPr marL="742950" marR="0" lvl="1" indent="-285750" algn="just">
              <a:lnSpc>
                <a:spcPct val="150000"/>
              </a:lnSpc>
              <a:spcBef>
                <a:spcPts val="0"/>
              </a:spcBef>
              <a:spcAft>
                <a:spcPts val="0"/>
              </a:spcAft>
              <a:buFont typeface="Arial" panose="020B0604020202020204" pitchFamily="34" charset="0"/>
              <a:buChar char="◦"/>
            </a:pPr>
            <a:r>
              <a:rPr lang="en-US" sz="750" b="1" kern="150" dirty="0">
                <a:solidFill>
                  <a:srgbClr val="222222"/>
                </a:solidFill>
                <a:effectLst/>
                <a:latin typeface="Times New Roman" panose="02020603050405020304" pitchFamily="18" charset="0"/>
                <a:ea typeface="OpenSymbol"/>
                <a:cs typeface="OpenSymbol"/>
              </a:rPr>
              <a:t>Scalability:</a:t>
            </a:r>
            <a:r>
              <a:rPr lang="en-US" sz="750" kern="150" dirty="0">
                <a:solidFill>
                  <a:srgbClr val="222222"/>
                </a:solidFill>
                <a:effectLst/>
                <a:latin typeface="Times New Roman" panose="02020603050405020304" pitchFamily="18" charset="0"/>
                <a:ea typeface="OpenSymbol"/>
                <a:cs typeface="OpenSymbol"/>
              </a:rPr>
              <a:t> </a:t>
            </a:r>
            <a:r>
              <a:rPr lang="en-US" sz="750" kern="150" dirty="0" err="1">
                <a:solidFill>
                  <a:srgbClr val="222222"/>
                </a:solidFill>
                <a:effectLst/>
                <a:latin typeface="Times New Roman" panose="02020603050405020304" pitchFamily="18" charset="0"/>
                <a:ea typeface="OpenSymbol"/>
                <a:cs typeface="OpenSymbol"/>
              </a:rPr>
              <a:t>StuFun</a:t>
            </a:r>
            <a:r>
              <a:rPr lang="en-US" sz="750" kern="150" dirty="0">
                <a:solidFill>
                  <a:srgbClr val="222222"/>
                </a:solidFill>
                <a:effectLst/>
                <a:latin typeface="Times New Roman" panose="02020603050405020304" pitchFamily="18" charset="0"/>
                <a:ea typeface="OpenSymbol"/>
                <a:cs typeface="OpenSymbol"/>
              </a:rPr>
              <a:t> should be able to provide instant messaging services to 1 thousand users at any given time and a similar service to 10 educational groups of 100 users each.</a:t>
            </a:r>
            <a:endParaRPr lang="en-US" sz="750" kern="150" dirty="0">
              <a:effectLst/>
              <a:latin typeface="OpenSymbol"/>
              <a:ea typeface="OpenSymbol"/>
              <a:cs typeface="OpenSymbol"/>
            </a:endParaRPr>
          </a:p>
          <a:p>
            <a:pPr marL="742950" marR="0" lvl="1" indent="-285750" algn="just">
              <a:lnSpc>
                <a:spcPct val="150000"/>
              </a:lnSpc>
              <a:spcBef>
                <a:spcPts val="0"/>
              </a:spcBef>
              <a:spcAft>
                <a:spcPts val="0"/>
              </a:spcAft>
              <a:buFont typeface="Arial" panose="020B0604020202020204" pitchFamily="34" charset="0"/>
              <a:buChar char="◦"/>
            </a:pPr>
            <a:r>
              <a:rPr lang="en-US" sz="750" b="1" kern="150" dirty="0">
                <a:solidFill>
                  <a:srgbClr val="222222"/>
                </a:solidFill>
                <a:effectLst/>
                <a:latin typeface="Times New Roman" panose="02020603050405020304" pitchFamily="18" charset="0"/>
                <a:ea typeface="OpenSymbol"/>
                <a:cs typeface="OpenSymbol"/>
              </a:rPr>
              <a:t>Security Requirements and Privacy: </a:t>
            </a:r>
            <a:r>
              <a:rPr lang="en-US" sz="750" kern="150" dirty="0" err="1">
                <a:solidFill>
                  <a:srgbClr val="222222"/>
                </a:solidFill>
                <a:effectLst/>
                <a:latin typeface="Times New Roman" panose="02020603050405020304" pitchFamily="18" charset="0"/>
                <a:ea typeface="OpenSymbol"/>
                <a:cs typeface="OpenSymbol"/>
              </a:rPr>
              <a:t>StuFun</a:t>
            </a:r>
            <a:r>
              <a:rPr lang="en-US" sz="750" kern="150" dirty="0">
                <a:solidFill>
                  <a:srgbClr val="222222"/>
                </a:solidFill>
                <a:effectLst/>
                <a:latin typeface="Times New Roman" panose="02020603050405020304" pitchFamily="18" charset="0"/>
                <a:ea typeface="OpenSymbol"/>
                <a:cs typeface="OpenSymbol"/>
              </a:rPr>
              <a:t> provides encryption to prevent unauthorized access to a message midway as it will use SSL standard encryption to secure data.</a:t>
            </a:r>
            <a:endParaRPr lang="en-US" sz="750" kern="150" dirty="0">
              <a:effectLst/>
              <a:latin typeface="OpenSymbol"/>
              <a:ea typeface="OpenSymbol"/>
              <a:cs typeface="OpenSymbol"/>
            </a:endParaRPr>
          </a:p>
          <a:p>
            <a:pPr marL="742950" marR="0" lvl="1" indent="-285750" algn="just">
              <a:lnSpc>
                <a:spcPct val="150000"/>
              </a:lnSpc>
              <a:spcBef>
                <a:spcPts val="0"/>
              </a:spcBef>
              <a:spcAft>
                <a:spcPts val="0"/>
              </a:spcAft>
              <a:buFont typeface="Arial" panose="020B0604020202020204" pitchFamily="34" charset="0"/>
              <a:buChar char="◦"/>
            </a:pPr>
            <a:r>
              <a:rPr lang="en-US" sz="750" b="1" kern="150" dirty="0">
                <a:solidFill>
                  <a:srgbClr val="222222"/>
                </a:solidFill>
                <a:effectLst/>
                <a:latin typeface="Times New Roman" panose="02020603050405020304" pitchFamily="18" charset="0"/>
                <a:ea typeface="OpenSymbol"/>
                <a:cs typeface="OpenSymbol"/>
              </a:rPr>
              <a:t>Robustness</a:t>
            </a:r>
            <a:r>
              <a:rPr lang="en-US" sz="750" kern="150" dirty="0">
                <a:solidFill>
                  <a:srgbClr val="222222"/>
                </a:solidFill>
                <a:effectLst/>
                <a:latin typeface="Times New Roman" panose="02020603050405020304" pitchFamily="18" charset="0"/>
                <a:ea typeface="OpenSymbol"/>
                <a:cs typeface="OpenSymbol"/>
              </a:rPr>
              <a:t>: In case a user’s device crashes, a backup of their chat history must be stored on remote database servers to enable recoverability, also they can have an auto backup of their data.</a:t>
            </a:r>
            <a:endParaRPr lang="en-US" sz="750" kern="150" dirty="0">
              <a:effectLst/>
              <a:latin typeface="OpenSymbol"/>
              <a:ea typeface="OpenSymbol"/>
              <a:cs typeface="OpenSymbol"/>
            </a:endParaRPr>
          </a:p>
          <a:p>
            <a:pPr marL="742950" marR="0" lvl="1" indent="-285750" algn="just">
              <a:lnSpc>
                <a:spcPct val="150000"/>
              </a:lnSpc>
              <a:spcBef>
                <a:spcPts val="0"/>
              </a:spcBef>
              <a:spcAft>
                <a:spcPts val="0"/>
              </a:spcAft>
              <a:buFont typeface="Arial" panose="020B0604020202020204" pitchFamily="34" charset="0"/>
              <a:buChar char="◦"/>
            </a:pPr>
            <a:r>
              <a:rPr lang="en-US" sz="750" b="1" kern="150" dirty="0">
                <a:solidFill>
                  <a:srgbClr val="222222"/>
                </a:solidFill>
                <a:effectLst/>
                <a:latin typeface="Times New Roman" panose="02020603050405020304" pitchFamily="18" charset="0"/>
                <a:ea typeface="OpenSymbol"/>
                <a:cs typeface="OpenSymbol"/>
              </a:rPr>
              <a:t>Availability: </a:t>
            </a:r>
            <a:r>
              <a:rPr lang="en-US" sz="750" kern="150" dirty="0">
                <a:solidFill>
                  <a:srgbClr val="222222"/>
                </a:solidFill>
                <a:effectLst/>
                <a:latin typeface="Times New Roman" panose="02020603050405020304" pitchFamily="18" charset="0"/>
                <a:ea typeface="OpenSymbol"/>
                <a:cs typeface="OpenSymbol"/>
              </a:rPr>
              <a:t>The </a:t>
            </a:r>
            <a:r>
              <a:rPr lang="en-US" sz="750" kern="150" dirty="0" err="1">
                <a:solidFill>
                  <a:srgbClr val="222222"/>
                </a:solidFill>
                <a:effectLst/>
                <a:latin typeface="Times New Roman" panose="02020603050405020304" pitchFamily="18" charset="0"/>
                <a:ea typeface="OpenSymbol"/>
                <a:cs typeface="OpenSymbol"/>
              </a:rPr>
              <a:t>StuFun</a:t>
            </a:r>
            <a:r>
              <a:rPr lang="en-US" sz="750" kern="150" dirty="0">
                <a:solidFill>
                  <a:srgbClr val="222222"/>
                </a:solidFill>
                <a:effectLst/>
                <a:latin typeface="Times New Roman" panose="02020603050405020304" pitchFamily="18" charset="0"/>
                <a:ea typeface="OpenSymbol"/>
                <a:cs typeface="OpenSymbol"/>
              </a:rPr>
              <a:t> internal sever has to be available 24 hours of the day.</a:t>
            </a:r>
            <a:endParaRPr lang="en-US" sz="750" kern="150" dirty="0">
              <a:effectLst/>
              <a:latin typeface="OpenSymbol"/>
              <a:ea typeface="OpenSymbol"/>
              <a:cs typeface="OpenSymbol"/>
            </a:endParaRPr>
          </a:p>
          <a:p>
            <a:pPr marL="742950" marR="0" lvl="1" indent="-285750" algn="just">
              <a:lnSpc>
                <a:spcPct val="150000"/>
              </a:lnSpc>
              <a:spcBef>
                <a:spcPts val="0"/>
              </a:spcBef>
              <a:spcAft>
                <a:spcPts val="0"/>
              </a:spcAft>
              <a:buFont typeface="Arial" panose="020B0604020202020204" pitchFamily="34" charset="0"/>
              <a:buChar char="◦"/>
            </a:pPr>
            <a:r>
              <a:rPr lang="en-US" sz="750" b="1" kern="150" dirty="0">
                <a:solidFill>
                  <a:srgbClr val="222222"/>
                </a:solidFill>
                <a:effectLst/>
                <a:latin typeface="Times New Roman" panose="02020603050405020304" pitchFamily="18" charset="0"/>
                <a:ea typeface="OpenSymbol"/>
                <a:cs typeface="OpenSymbol"/>
              </a:rPr>
              <a:t>Maintainability: </a:t>
            </a:r>
            <a:r>
              <a:rPr lang="en-US" sz="750" kern="150" dirty="0">
                <a:solidFill>
                  <a:srgbClr val="222222"/>
                </a:solidFill>
                <a:effectLst/>
                <a:latin typeface="Times New Roman" panose="02020603050405020304" pitchFamily="18" charset="0"/>
                <a:ea typeface="OpenSymbol"/>
                <a:cs typeface="OpenSymbol"/>
              </a:rPr>
              <a:t>Only maintainers will be allowed to connect to the internal servers.</a:t>
            </a:r>
            <a:endParaRPr lang="en-US" sz="750" kern="150" dirty="0">
              <a:effectLst/>
              <a:latin typeface="OpenSymbol"/>
              <a:ea typeface="OpenSymbol"/>
              <a:cs typeface="OpenSymbol"/>
            </a:endParaRPr>
          </a:p>
          <a:p>
            <a:pPr marL="742950" marR="0" lvl="1" indent="-285750" algn="just">
              <a:lnSpc>
                <a:spcPct val="150000"/>
              </a:lnSpc>
              <a:spcBef>
                <a:spcPts val="0"/>
              </a:spcBef>
              <a:spcAft>
                <a:spcPts val="0"/>
              </a:spcAft>
              <a:buFont typeface="Arial" panose="020B0604020202020204" pitchFamily="34" charset="0"/>
              <a:buChar char="◦"/>
            </a:pPr>
            <a:r>
              <a:rPr lang="en-US" sz="750" b="1" kern="150" dirty="0">
                <a:solidFill>
                  <a:srgbClr val="222222"/>
                </a:solidFill>
                <a:effectLst/>
                <a:latin typeface="Times New Roman" panose="02020603050405020304" pitchFamily="18" charset="0"/>
                <a:ea typeface="OpenSymbol"/>
                <a:cs typeface="OpenSymbol"/>
              </a:rPr>
              <a:t>P</a:t>
            </a:r>
            <a:r>
              <a:rPr lang="en-US" sz="750" b="1" kern="150" dirty="0">
                <a:solidFill>
                  <a:srgbClr val="000000"/>
                </a:solidFill>
                <a:effectLst/>
                <a:latin typeface="Times New Roman" panose="02020603050405020304" pitchFamily="18" charset="0"/>
                <a:ea typeface="OpenSymbol"/>
                <a:cs typeface="OpenSymbol"/>
              </a:rPr>
              <a:t>ortability and compatibility: </a:t>
            </a:r>
            <a:r>
              <a:rPr lang="en-US" sz="750" kern="150" dirty="0">
                <a:solidFill>
                  <a:srgbClr val="000000"/>
                </a:solidFill>
                <a:effectLst/>
                <a:latin typeface="Times New Roman" panose="02020603050405020304" pitchFamily="18" charset="0"/>
                <a:ea typeface="OpenSymbol"/>
                <a:cs typeface="OpenSymbol"/>
              </a:rPr>
              <a:t>Users can easily logout from one device to another with their recent chats available through other resources that might require some time. Also, a large number of Android devices will be supported as the app will be light and fast.</a:t>
            </a:r>
            <a:endParaRPr lang="en-US" sz="750" kern="150" dirty="0">
              <a:effectLst/>
              <a:latin typeface="OpenSymbol"/>
              <a:ea typeface="OpenSymbol"/>
              <a:cs typeface="OpenSymbol"/>
            </a:endParaRPr>
          </a:p>
          <a:p>
            <a:pPr marL="742950" marR="0" lvl="1" indent="-285750" algn="just">
              <a:lnSpc>
                <a:spcPct val="150000"/>
              </a:lnSpc>
              <a:spcBef>
                <a:spcPts val="0"/>
              </a:spcBef>
              <a:spcAft>
                <a:spcPts val="0"/>
              </a:spcAft>
              <a:buFont typeface="Arial" panose="020B0604020202020204" pitchFamily="34" charset="0"/>
              <a:buChar char="◦"/>
            </a:pPr>
            <a:r>
              <a:rPr lang="en-US" sz="750" b="1" kern="150" dirty="0">
                <a:solidFill>
                  <a:srgbClr val="000000"/>
                </a:solidFill>
                <a:effectLst/>
                <a:latin typeface="Times New Roman" panose="02020603050405020304" pitchFamily="18" charset="0"/>
                <a:ea typeface="OpenSymbol"/>
                <a:cs typeface="OpenSymbol"/>
              </a:rPr>
              <a:t>Operational Requirements:</a:t>
            </a:r>
            <a:r>
              <a:rPr lang="en-US" sz="750" kern="150" dirty="0">
                <a:solidFill>
                  <a:srgbClr val="222222"/>
                </a:solidFill>
                <a:effectLst/>
                <a:latin typeface="Times New Roman" panose="02020603050405020304" pitchFamily="18" charset="0"/>
                <a:ea typeface="OpenSymbol"/>
                <a:cs typeface="OpenSymbol"/>
              </a:rPr>
              <a:t> The application must work on all mobile and tablet devices. The user interface must be consistent on all devices.</a:t>
            </a:r>
            <a:endParaRPr lang="en-US" sz="750" kern="150" dirty="0">
              <a:effectLst/>
              <a:latin typeface="OpenSymbol"/>
              <a:ea typeface="OpenSymbol"/>
              <a:cs typeface="OpenSymbol"/>
            </a:endParaRPr>
          </a:p>
        </p:txBody>
      </p:sp>
    </p:spTree>
    <p:extLst>
      <p:ext uri="{BB962C8B-B14F-4D97-AF65-F5344CB8AC3E}">
        <p14:creationId xmlns:p14="http://schemas.microsoft.com/office/powerpoint/2010/main" val="552306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ireframe Building 16x9">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wireframe building presentation (widescreen).potx" id="{58CE74E2-616B-447D-963B-87527DA5909A}" vid="{49D84436-E293-416F-BC4D-7976A1E115A4}"/>
    </a:ext>
  </a:extLst>
</a:theme>
</file>

<file path=ppt/theme/theme2.xml><?xml version="1.0" encoding="utf-8"?>
<a:theme xmlns:a="http://schemas.openxmlformats.org/drawingml/2006/main" name="Office Theme">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3449</Words>
  <Application>Microsoft Office PowerPoint</Application>
  <PresentationFormat>Widescreen</PresentationFormat>
  <Paragraphs>188</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Liberation Serif</vt:lpstr>
      <vt:lpstr>OpenSymbol</vt:lpstr>
      <vt:lpstr>Times New Roman</vt:lpstr>
      <vt:lpstr>Wireframe Building 16x9</vt:lpstr>
      <vt:lpstr>STuFun</vt:lpstr>
      <vt:lpstr>PowerPoint Presentation</vt:lpstr>
      <vt:lpstr>Project Index</vt:lpstr>
      <vt:lpstr>Introduction and motivation</vt:lpstr>
      <vt:lpstr>Proposed Solution</vt:lpstr>
      <vt:lpstr>Major objectives to achieve</vt:lpstr>
      <vt:lpstr>Technology platform overview</vt:lpstr>
      <vt:lpstr>Application feature overview</vt:lpstr>
      <vt:lpstr>Functional and non-functional requirements</vt:lpstr>
      <vt:lpstr>Data flow diagram</vt:lpstr>
      <vt:lpstr>Class diagram</vt:lpstr>
      <vt:lpstr>Use case diagram</vt:lpstr>
      <vt:lpstr>er diagram</vt:lpstr>
      <vt:lpstr>Database description</vt:lpstr>
      <vt:lpstr>Database description</vt:lpstr>
      <vt:lpstr>Application screenshorts</vt:lpstr>
      <vt:lpstr>Add a Slide Title - 2</vt:lpstr>
      <vt:lpstr>Add a Slide Title - 4</vt:lpstr>
      <vt:lpstr>Add a Slide Title - 5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STuFun</dc:title>
  <dc:creator>yash vardhan</dc:creator>
  <cp:lastModifiedBy>yash vardhan</cp:lastModifiedBy>
  <cp:revision>3</cp:revision>
  <dcterms:created xsi:type="dcterms:W3CDTF">2020-11-25T18:05:09Z</dcterms:created>
  <dcterms:modified xsi:type="dcterms:W3CDTF">2020-11-25T18:22:10Z</dcterms:modified>
</cp:coreProperties>
</file>